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324" r:id="rId3"/>
    <p:sldId id="269" r:id="rId4"/>
    <p:sldId id="301" r:id="rId5"/>
    <p:sldId id="322" r:id="rId6"/>
    <p:sldId id="295" r:id="rId7"/>
    <p:sldId id="326" r:id="rId8"/>
    <p:sldId id="317" r:id="rId9"/>
    <p:sldId id="318" r:id="rId10"/>
    <p:sldId id="319" r:id="rId11"/>
    <p:sldId id="320" r:id="rId12"/>
    <p:sldId id="296" r:id="rId13"/>
    <p:sldId id="329" r:id="rId14"/>
    <p:sldId id="325" r:id="rId15"/>
    <p:sldId id="263" r:id="rId16"/>
    <p:sldId id="270" r:id="rId17"/>
    <p:sldId id="272" r:id="rId18"/>
    <p:sldId id="321" r:id="rId19"/>
    <p:sldId id="274" r:id="rId20"/>
    <p:sldId id="275" r:id="rId21"/>
    <p:sldId id="330" r:id="rId22"/>
    <p:sldId id="268" r:id="rId23"/>
    <p:sldId id="271" r:id="rId24"/>
    <p:sldId id="299" r:id="rId25"/>
    <p:sldId id="277" r:id="rId26"/>
    <p:sldId id="278" r:id="rId27"/>
    <p:sldId id="282" r:id="rId28"/>
    <p:sldId id="297" r:id="rId29"/>
    <p:sldId id="298" r:id="rId30"/>
    <p:sldId id="302" r:id="rId31"/>
    <p:sldId id="306" r:id="rId32"/>
    <p:sldId id="303" r:id="rId33"/>
    <p:sldId id="304" r:id="rId34"/>
    <p:sldId id="305" r:id="rId35"/>
    <p:sldId id="307" r:id="rId36"/>
    <p:sldId id="308" r:id="rId37"/>
    <p:sldId id="327" r:id="rId38"/>
    <p:sldId id="309" r:id="rId39"/>
    <p:sldId id="310" r:id="rId40"/>
    <p:sldId id="311" r:id="rId41"/>
    <p:sldId id="312" r:id="rId42"/>
    <p:sldId id="313" r:id="rId43"/>
    <p:sldId id="314" r:id="rId44"/>
    <p:sldId id="315" r:id="rId45"/>
    <p:sldId id="331" r:id="rId46"/>
    <p:sldId id="332" r:id="rId47"/>
    <p:sldId id="316" r:id="rId48"/>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uliano 'Giulli' Montorio" initials="G'M" lastIdx="1" clrIdx="0">
    <p:extLst>
      <p:ext uri="{19B8F6BF-5375-455C-9EA6-DF929625EA0E}">
        <p15:presenceInfo xmlns:p15="http://schemas.microsoft.com/office/powerpoint/2012/main" userId="71a188040e8cb8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B050"/>
    <a:srgbClr val="0056A0"/>
    <a:srgbClr val="0517F7"/>
    <a:srgbClr val="FD0000"/>
    <a:srgbClr val="4D7FA5"/>
    <a:srgbClr val="000000"/>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94" autoAdjust="0"/>
  </p:normalViewPr>
  <p:slideViewPr>
    <p:cSldViewPr snapToGrid="0">
      <p:cViewPr varScale="1">
        <p:scale>
          <a:sx n="113" d="100"/>
          <a:sy n="113" d="100"/>
        </p:scale>
        <p:origin x="13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wikipedia.org/wiki/Englische_Sprache"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de.wikipedia.org/wiki/Einbettung_(Informatik)" TargetMode="External"/><Relationship Id="rId4" Type="http://schemas.openxmlformats.org/officeDocument/2006/relationships/hyperlink" Target="https://de.wikipedia.org/wiki/Compute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r>
              <a:t>willkommen zu … Titel …</a:t>
            </a:r>
          </a:p>
          <a:p>
            <a:r>
              <a:t>Fahrzeug alf entwickelt von … an Institut für systemtechnik… mehrwert für hs bo….</a:t>
            </a:r>
          </a:p>
          <a:p>
            <a:r>
              <a:t>grundlage Forschung autonomes fahren</a:t>
            </a:r>
          </a:p>
          <a:p>
            <a:r>
              <a:t>für Arbeit wichtige Komponenten : bldc + mecanum, Lidar + kinect und Schaltschrank mit pc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zweite aufgäbe:</a:t>
            </a:r>
          </a:p>
          <a:p>
            <a:r>
              <a:t>verwenden von ROS für Karto und Navigation </a:t>
            </a:r>
          </a:p>
          <a:p>
            <a:r>
              <a:t>Ros ist softwareframework einbinde von Anwendungen vereinfach —&gt;bezug rviss —&gt; Bezug Lidar Code</a:t>
            </a:r>
          </a:p>
          <a:p>
            <a:r>
              <a:t>Voraussetzung Lösung von SLAM —&gt; Was ist SLAM?</a:t>
            </a:r>
          </a:p>
          <a:p>
            <a:r>
              <a:t>In dieser Arbeit mit Algorithmus von TU Darmstadt —&gt; in Rot integriert</a:t>
            </a:r>
          </a:p>
          <a:p>
            <a:r>
              <a:t> —&gt; Belegtheitskarte (Erklärung) </a:t>
            </a:r>
          </a:p>
          <a:p>
            <a:r>
              <a:t>—&gt; Später relevant für Navigation</a:t>
            </a:r>
          </a:p>
        </p:txBody>
      </p:sp>
    </p:spTree>
    <p:extLst>
      <p:ext uri="{BB962C8B-B14F-4D97-AF65-F5344CB8AC3E}">
        <p14:creationId xmlns:p14="http://schemas.microsoft.com/office/powerpoint/2010/main" val="3849102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Validierung Regler (einlesen soll und ist wer)</a:t>
            </a:r>
          </a:p>
          <a:p>
            <a:r>
              <a:t>Bezug Überschwinger bezug Anforderungen</a:t>
            </a:r>
          </a:p>
          <a:p>
            <a:r>
              <a:t>bezug schwankender sollwert</a:t>
            </a:r>
          </a:p>
          <a:p>
            <a:endParaRPr/>
          </a:p>
          <a:p>
            <a:r>
              <a:t>Übergang zu Giulli</a:t>
            </a:r>
          </a:p>
        </p:txBody>
      </p:sp>
    </p:spTree>
    <p:extLst>
      <p:ext uri="{BB962C8B-B14F-4D97-AF65-F5344CB8AC3E}">
        <p14:creationId xmlns:p14="http://schemas.microsoft.com/office/powerpoint/2010/main" val="6940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Validierung Regler (einlesen soll und ist wer)</a:t>
            </a:r>
          </a:p>
          <a:p>
            <a:r>
              <a:t>Bezug Überschwinger bezug Anforderungen</a:t>
            </a:r>
          </a:p>
          <a:p>
            <a:r>
              <a:t>bezug schwankender sollwert</a:t>
            </a:r>
          </a:p>
          <a:p>
            <a:endParaRPr/>
          </a:p>
          <a:p>
            <a:r>
              <a:t>Übergang zu Giulli</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zweite aufgäbe:</a:t>
            </a:r>
          </a:p>
          <a:p>
            <a:r>
              <a:t>verwenden von ROS für Karto und Navigation </a:t>
            </a:r>
          </a:p>
          <a:p>
            <a:r>
              <a:t>Ros ist softwareframework einbinde von Anwendungen vereinfach —&gt;bezug rviss —&gt; Bezug Lidar Code</a:t>
            </a:r>
          </a:p>
          <a:p>
            <a:r>
              <a:t>Voraussetzung Lösung von SLAM —&gt; Was ist SLAM?</a:t>
            </a:r>
          </a:p>
          <a:p>
            <a:r>
              <a:t>In dieser Arbeit mit Algorithmus von TU Darmstadt —&gt; in Rot integriert</a:t>
            </a:r>
          </a:p>
          <a:p>
            <a:r>
              <a:t> —&gt; Belegtheitskarte (Erklärung) </a:t>
            </a:r>
          </a:p>
          <a:p>
            <a:r>
              <a:t>—&gt; Später relevant für Navigation</a:t>
            </a:r>
          </a:p>
        </p:txBody>
      </p:sp>
    </p:spTree>
    <p:extLst>
      <p:ext uri="{BB962C8B-B14F-4D97-AF65-F5344CB8AC3E}">
        <p14:creationId xmlns:p14="http://schemas.microsoft.com/office/powerpoint/2010/main" val="2628743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202122"/>
                </a:solidFill>
                <a:effectLst/>
                <a:latin typeface="Arial" panose="020B0604020202020204" pitchFamily="34" charset="0"/>
              </a:rPr>
              <a:t>Ein </a:t>
            </a:r>
            <a:r>
              <a:rPr lang="de-DE" b="1" i="0" dirty="0">
                <a:solidFill>
                  <a:srgbClr val="202122"/>
                </a:solidFill>
                <a:effectLst/>
                <a:latin typeface="Arial" panose="020B0604020202020204" pitchFamily="34" charset="0"/>
              </a:rPr>
              <a:t>eingebettetes System</a:t>
            </a:r>
            <a:r>
              <a:rPr lang="de-DE" b="0" i="0" dirty="0">
                <a:solidFill>
                  <a:srgbClr val="202122"/>
                </a:solidFill>
                <a:effectLst/>
                <a:latin typeface="Arial" panose="020B0604020202020204" pitchFamily="34" charset="0"/>
              </a:rPr>
              <a:t> (auch </a:t>
            </a:r>
            <a:r>
              <a:rPr lang="de-DE" b="0" i="0" u="none" strike="noStrike" dirty="0">
                <a:solidFill>
                  <a:srgbClr val="0B0080"/>
                </a:solidFill>
                <a:effectLst/>
                <a:latin typeface="Arial" panose="020B0604020202020204" pitchFamily="34" charset="0"/>
                <a:hlinkClick r:id="rId3" tooltip="Englische Sprache"/>
              </a:rPr>
              <a:t>englisch</a:t>
            </a:r>
            <a:r>
              <a:rPr lang="de-DE" b="0" i="0" dirty="0">
                <a:solidFill>
                  <a:srgbClr val="202122"/>
                </a:solidFill>
                <a:effectLst/>
                <a:latin typeface="Arial" panose="020B0604020202020204" pitchFamily="34" charset="0"/>
              </a:rPr>
              <a:t> </a:t>
            </a:r>
            <a:r>
              <a:rPr lang="de-DE" b="1" i="1" dirty="0" err="1">
                <a:solidFill>
                  <a:srgbClr val="202122"/>
                </a:solidFill>
                <a:effectLst/>
                <a:latin typeface="Arial" panose="020B0604020202020204" pitchFamily="34" charset="0"/>
              </a:rPr>
              <a:t>embedded</a:t>
            </a:r>
            <a:r>
              <a:rPr lang="de-DE" b="1" i="1" dirty="0">
                <a:solidFill>
                  <a:srgbClr val="202122"/>
                </a:solidFill>
                <a:effectLst/>
                <a:latin typeface="Arial" panose="020B0604020202020204" pitchFamily="34" charset="0"/>
              </a:rPr>
              <a:t> </a:t>
            </a:r>
            <a:r>
              <a:rPr lang="de-DE" b="1" i="1" dirty="0" err="1">
                <a:solidFill>
                  <a:srgbClr val="202122"/>
                </a:solidFill>
                <a:effectLst/>
                <a:latin typeface="Arial" panose="020B0604020202020204" pitchFamily="34" charset="0"/>
              </a:rPr>
              <a:t>system</a:t>
            </a:r>
            <a:r>
              <a:rPr lang="de-DE" b="0" i="0" dirty="0">
                <a:solidFill>
                  <a:srgbClr val="202122"/>
                </a:solidFill>
                <a:effectLst/>
                <a:latin typeface="Arial" panose="020B0604020202020204" pitchFamily="34" charset="0"/>
              </a:rPr>
              <a:t>) ist ein elektronischer Rechner oder auch </a:t>
            </a:r>
            <a:r>
              <a:rPr lang="de-DE" b="0" i="0" u="none" strike="noStrike" dirty="0">
                <a:solidFill>
                  <a:srgbClr val="0B0080"/>
                </a:solidFill>
                <a:effectLst/>
                <a:latin typeface="Arial" panose="020B0604020202020204" pitchFamily="34" charset="0"/>
                <a:hlinkClick r:id="rId4" tooltip="Computer"/>
              </a:rPr>
              <a:t>Computer</a:t>
            </a:r>
            <a:r>
              <a:rPr lang="de-DE" b="0" i="0" dirty="0">
                <a:solidFill>
                  <a:srgbClr val="202122"/>
                </a:solidFill>
                <a:effectLst/>
                <a:latin typeface="Arial" panose="020B0604020202020204" pitchFamily="34" charset="0"/>
              </a:rPr>
              <a:t>, der in einen technischen Kontext </a:t>
            </a:r>
            <a:r>
              <a:rPr lang="de-DE" b="0" i="0" u="none" strike="noStrike" dirty="0">
                <a:solidFill>
                  <a:srgbClr val="0B0080"/>
                </a:solidFill>
                <a:effectLst/>
                <a:latin typeface="Arial" panose="020B0604020202020204" pitchFamily="34" charset="0"/>
                <a:hlinkClick r:id="rId5" tooltip="Einbettung (Informatik)"/>
              </a:rPr>
              <a:t>eingebunden</a:t>
            </a:r>
            <a:r>
              <a:rPr lang="de-DE" b="0" i="0" dirty="0">
                <a:solidFill>
                  <a:srgbClr val="202122"/>
                </a:solidFill>
                <a:effectLst/>
                <a:latin typeface="Arial" panose="020B0604020202020204" pitchFamily="34" charset="0"/>
              </a:rPr>
              <a:t> (eingebettet) ist. Dabei übernimmt der Rechner entweder Überwachungs-, Steuerungs- oder Regelfunktionen oder ist für eine Form der Daten- bzw. Signalverarbeitung zuständig, beispielsweise beim Ver- bzw. Entschlüsseln, Codieren bzw. Decodieren oder Filtern.</a:t>
            </a:r>
            <a:endParaRPr lang="en-GB" dirty="0"/>
          </a:p>
        </p:txBody>
      </p:sp>
    </p:spTree>
    <p:extLst>
      <p:ext uri="{BB962C8B-B14F-4D97-AF65-F5344CB8AC3E}">
        <p14:creationId xmlns:p14="http://schemas.microsoft.com/office/powerpoint/2010/main" val="681330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r>
              <a:t>willkommen zu … Titel …</a:t>
            </a:r>
          </a:p>
          <a:p>
            <a:r>
              <a:t>Fahrzeug alf entwickelt von … an Institut für systemtechnik… mehrwert für hs bo….</a:t>
            </a:r>
          </a:p>
          <a:p>
            <a:r>
              <a:t>grundlage Forschung autonomes fahren</a:t>
            </a:r>
          </a:p>
          <a:p>
            <a:r>
              <a:t>für Arbeit wichtige Komponenten : bldc + mecanum, Lidar + kinect und Schaltschrank mit pc</a:t>
            </a:r>
          </a:p>
        </p:txBody>
      </p:sp>
    </p:spTree>
    <p:extLst>
      <p:ext uri="{BB962C8B-B14F-4D97-AF65-F5344CB8AC3E}">
        <p14:creationId xmlns:p14="http://schemas.microsoft.com/office/powerpoint/2010/main" val="2957284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zweite aufgäbe:</a:t>
            </a:r>
          </a:p>
          <a:p>
            <a:r>
              <a:t>verwenden von ROS für Karto und Navigation </a:t>
            </a:r>
          </a:p>
          <a:p>
            <a:r>
              <a:t>Ros ist softwareframework einbinde von Anwendungen vereinfach —&gt;bezug rviss —&gt; Bezug Lidar Code</a:t>
            </a:r>
          </a:p>
          <a:p>
            <a:r>
              <a:t>Voraussetzung Lösung von SLAM —&gt; Was ist SLAM?</a:t>
            </a:r>
          </a:p>
          <a:p>
            <a:r>
              <a:t>In dieser Arbeit mit Algorithmus von TU Darmstadt —&gt; in Rot integriert</a:t>
            </a:r>
          </a:p>
          <a:p>
            <a:r>
              <a:t> —&gt; Belegtheitskarte (Erklärung) </a:t>
            </a:r>
          </a:p>
          <a:p>
            <a:r>
              <a:t>—&gt; Später relevant für Navigation</a:t>
            </a:r>
          </a:p>
        </p:txBody>
      </p:sp>
    </p:spTree>
    <p:extLst>
      <p:ext uri="{BB962C8B-B14F-4D97-AF65-F5344CB8AC3E}">
        <p14:creationId xmlns:p14="http://schemas.microsoft.com/office/powerpoint/2010/main" val="23976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zweite aufgäbe:</a:t>
            </a:r>
          </a:p>
          <a:p>
            <a:r>
              <a:t>verwenden von ROS für Karto und Navigation </a:t>
            </a:r>
          </a:p>
          <a:p>
            <a:r>
              <a:t>Ros ist softwareframework einbinde von Anwendungen vereinfach —&gt;bezug rviss —&gt; Bezug Lidar Code</a:t>
            </a:r>
          </a:p>
          <a:p>
            <a:r>
              <a:t>Voraussetzung Lösung von SLAM —&gt; Was ist SLAM?</a:t>
            </a:r>
          </a:p>
          <a:p>
            <a:r>
              <a:t>In dieser Arbeit mit Algorithmus von TU Darmstadt —&gt; in Rot integriert</a:t>
            </a:r>
          </a:p>
          <a:p>
            <a:r>
              <a:t> —&gt; Belegtheitskarte (Erklärung) </a:t>
            </a:r>
          </a:p>
          <a:p>
            <a:r>
              <a:t>—&gt; Später relevant für Navigation</a:t>
            </a:r>
          </a:p>
        </p:txBody>
      </p:sp>
    </p:spTree>
    <p:extLst>
      <p:ext uri="{BB962C8B-B14F-4D97-AF65-F5344CB8AC3E}">
        <p14:creationId xmlns:p14="http://schemas.microsoft.com/office/powerpoint/2010/main" val="2575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zweite aufgäbe:</a:t>
            </a:r>
          </a:p>
          <a:p>
            <a:r>
              <a:t>verwenden von ROS für Karto und Navigation </a:t>
            </a:r>
          </a:p>
          <a:p>
            <a:r>
              <a:t>Ros ist softwareframework einbinde von Anwendungen vereinfach —&gt;bezug rviss —&gt; Bezug Lidar Code</a:t>
            </a:r>
          </a:p>
          <a:p>
            <a:r>
              <a:t>Voraussetzung Lösung von SLAM —&gt; Was ist SLAM?</a:t>
            </a:r>
          </a:p>
          <a:p>
            <a:r>
              <a:t>In dieser Arbeit mit Algorithmus von TU Darmstadt —&gt; in Rot integriert</a:t>
            </a:r>
          </a:p>
          <a:p>
            <a:r>
              <a:t> —&gt; Belegtheitskarte (Erklärung) </a:t>
            </a:r>
          </a:p>
          <a:p>
            <a:r>
              <a:t>—&gt; Später relevant für Navigation</a:t>
            </a:r>
          </a:p>
        </p:txBody>
      </p:sp>
    </p:spTree>
    <p:extLst>
      <p:ext uri="{BB962C8B-B14F-4D97-AF65-F5344CB8AC3E}">
        <p14:creationId xmlns:p14="http://schemas.microsoft.com/office/powerpoint/2010/main" val="3225101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zweite aufgäbe:</a:t>
            </a:r>
          </a:p>
          <a:p>
            <a:r>
              <a:t>verwenden von ROS für Karto und Navigation </a:t>
            </a:r>
          </a:p>
          <a:p>
            <a:r>
              <a:t>Ros ist softwareframework einbinde von Anwendungen vereinfach —&gt;bezug rviss —&gt; Bezug Lidar Code</a:t>
            </a:r>
          </a:p>
          <a:p>
            <a:r>
              <a:t>Voraussetzung Lösung von SLAM —&gt; Was ist SLAM?</a:t>
            </a:r>
          </a:p>
          <a:p>
            <a:r>
              <a:t>In dieser Arbeit mit Algorithmus von TU Darmstadt —&gt; in Rot integriert</a:t>
            </a:r>
          </a:p>
          <a:p>
            <a:r>
              <a:t> —&gt; Belegtheitskarte (Erklärung) </a:t>
            </a:r>
          </a:p>
          <a:p>
            <a:r>
              <a:t>—&gt; Später relevant für Navigation</a:t>
            </a:r>
          </a:p>
        </p:txBody>
      </p:sp>
    </p:spTree>
    <p:extLst>
      <p:ext uri="{BB962C8B-B14F-4D97-AF65-F5344CB8AC3E}">
        <p14:creationId xmlns:p14="http://schemas.microsoft.com/office/powerpoint/2010/main" val="2773452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zweite aufgäbe:</a:t>
            </a:r>
          </a:p>
          <a:p>
            <a:r>
              <a:t>verwenden von ROS für Karto und Navigation </a:t>
            </a:r>
          </a:p>
          <a:p>
            <a:r>
              <a:t>Ros ist softwareframework einbinde von Anwendungen vereinfach —&gt;bezug rviss —&gt; Bezug Lidar Code</a:t>
            </a:r>
          </a:p>
          <a:p>
            <a:r>
              <a:t>Voraussetzung Lösung von SLAM —&gt; Was ist SLAM?</a:t>
            </a:r>
          </a:p>
          <a:p>
            <a:r>
              <a:t>In dieser Arbeit mit Algorithmus von TU Darmstadt —&gt; in Rot integriert</a:t>
            </a:r>
          </a:p>
          <a:p>
            <a:r>
              <a:t> —&gt; Belegtheitskarte (Erklärung) </a:t>
            </a:r>
          </a:p>
          <a:p>
            <a:r>
              <a:t>—&gt; Später relevant für Navigation</a:t>
            </a:r>
          </a:p>
        </p:txBody>
      </p:sp>
    </p:spTree>
    <p:extLst>
      <p:ext uri="{BB962C8B-B14F-4D97-AF65-F5344CB8AC3E}">
        <p14:creationId xmlns:p14="http://schemas.microsoft.com/office/powerpoint/2010/main" val="892593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zweite aufgäbe:</a:t>
            </a:r>
          </a:p>
          <a:p>
            <a:r>
              <a:t>verwenden von ROS für Karto und Navigation </a:t>
            </a:r>
          </a:p>
          <a:p>
            <a:r>
              <a:t>Ros ist softwareframework einbinde von Anwendungen vereinfach —&gt;bezug rviss —&gt; Bezug Lidar Code</a:t>
            </a:r>
          </a:p>
          <a:p>
            <a:r>
              <a:t>Voraussetzung Lösung von SLAM —&gt; Was ist SLAM?</a:t>
            </a:r>
          </a:p>
          <a:p>
            <a:r>
              <a:t>In dieser Arbeit mit Algorithmus von TU Darmstadt —&gt; in Rot integriert</a:t>
            </a:r>
          </a:p>
          <a:p>
            <a:r>
              <a:t> —&gt; Belegtheitskarte (Erklärung) </a:t>
            </a:r>
          </a:p>
          <a:p>
            <a:r>
              <a:t>—&gt; Später relevant für Navigation</a:t>
            </a:r>
          </a:p>
        </p:txBody>
      </p:sp>
    </p:spTree>
    <p:extLst>
      <p:ext uri="{BB962C8B-B14F-4D97-AF65-F5344CB8AC3E}">
        <p14:creationId xmlns:p14="http://schemas.microsoft.com/office/powerpoint/2010/main" val="342248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zweite aufgäbe:</a:t>
            </a:r>
          </a:p>
          <a:p>
            <a:r>
              <a:t>verwenden von ROS für Karto und Navigation </a:t>
            </a:r>
          </a:p>
          <a:p>
            <a:r>
              <a:t>Ros ist softwareframework einbinde von Anwendungen vereinfach —&gt;bezug rviss —&gt; Bezug Lidar Code</a:t>
            </a:r>
          </a:p>
          <a:p>
            <a:r>
              <a:t>Voraussetzung Lösung von SLAM —&gt; Was ist SLAM?</a:t>
            </a:r>
          </a:p>
          <a:p>
            <a:r>
              <a:t>In dieser Arbeit mit Algorithmus von TU Darmstadt —&gt; in Rot integriert</a:t>
            </a:r>
          </a:p>
          <a:p>
            <a:r>
              <a:t> —&gt; Belegtheitskarte (Erklärung) </a:t>
            </a:r>
          </a:p>
          <a:p>
            <a:r>
              <a:t>—&gt; Später relevant für Navigation</a:t>
            </a:r>
          </a:p>
        </p:txBody>
      </p:sp>
    </p:spTree>
    <p:extLst>
      <p:ext uri="{BB962C8B-B14F-4D97-AF65-F5344CB8AC3E}">
        <p14:creationId xmlns:p14="http://schemas.microsoft.com/office/powerpoint/2010/main" val="2403571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pic>
        <p:nvPicPr>
          <p:cNvPr id="15" name="Shape 11" descr="Shape 11"/>
          <p:cNvPicPr>
            <a:picLocks noChangeAspect="1"/>
          </p:cNvPicPr>
          <p:nvPr/>
        </p:nvPicPr>
        <p:blipFill>
          <a:blip r:embed="rId2"/>
          <a:stretch>
            <a:fillRect/>
          </a:stretch>
        </p:blipFill>
        <p:spPr>
          <a:xfrm>
            <a:off x="5341030" y="370558"/>
            <a:ext cx="2448622" cy="524702"/>
          </a:xfrm>
          <a:prstGeom prst="rect">
            <a:avLst/>
          </a:prstGeom>
          <a:ln w="12700">
            <a:miter lim="400000"/>
          </a:ln>
        </p:spPr>
      </p:pic>
      <p:pic>
        <p:nvPicPr>
          <p:cNvPr id="16" name="Shape 12" descr="Shape 12"/>
          <p:cNvPicPr>
            <a:picLocks noChangeAspect="1"/>
          </p:cNvPicPr>
          <p:nvPr/>
        </p:nvPicPr>
        <p:blipFill>
          <a:blip r:embed="rId3"/>
          <a:stretch>
            <a:fillRect/>
          </a:stretch>
        </p:blipFill>
        <p:spPr>
          <a:xfrm>
            <a:off x="8013362" y="370566"/>
            <a:ext cx="735099" cy="524683"/>
          </a:xfrm>
          <a:prstGeom prst="rect">
            <a:avLst/>
          </a:prstGeom>
          <a:ln w="12700">
            <a:miter lim="400000"/>
          </a:ln>
        </p:spPr>
      </p:pic>
      <p:pic>
        <p:nvPicPr>
          <p:cNvPr id="17" name="image.png" descr="image.png"/>
          <p:cNvPicPr>
            <a:picLocks noChangeAspect="1"/>
          </p:cNvPicPr>
          <p:nvPr/>
        </p:nvPicPr>
        <p:blipFill>
          <a:blip r:embed="rId4"/>
          <a:stretch>
            <a:fillRect/>
          </a:stretch>
        </p:blipFill>
        <p:spPr>
          <a:xfrm>
            <a:off x="280986" y="1228194"/>
            <a:ext cx="8582027" cy="17465"/>
          </a:xfrm>
          <a:prstGeom prst="rect">
            <a:avLst/>
          </a:prstGeom>
          <a:ln w="12700">
            <a:miter lim="400000"/>
          </a:ln>
        </p:spPr>
      </p:pic>
      <p:pic>
        <p:nvPicPr>
          <p:cNvPr id="18" name="image.png" descr="image.png"/>
          <p:cNvPicPr>
            <a:picLocks noChangeAspect="1"/>
          </p:cNvPicPr>
          <p:nvPr/>
        </p:nvPicPr>
        <p:blipFill>
          <a:blip r:embed="rId4"/>
          <a:stretch>
            <a:fillRect/>
          </a:stretch>
        </p:blipFill>
        <p:spPr>
          <a:xfrm>
            <a:off x="280986" y="6206595"/>
            <a:ext cx="8582027" cy="17465"/>
          </a:xfrm>
          <a:prstGeom prst="rect">
            <a:avLst/>
          </a:prstGeom>
          <a:ln w="12700">
            <a:miter lim="400000"/>
          </a:ln>
        </p:spPr>
      </p:pic>
      <p:sp>
        <p:nvSpPr>
          <p:cNvPr id="19" name="Giuliano Montorio und Hannes Dittmann, Hochschule Bochum"/>
          <p:cNvSpPr txBox="1"/>
          <p:nvPr/>
        </p:nvSpPr>
        <p:spPr>
          <a:xfrm>
            <a:off x="3360454" y="6366478"/>
            <a:ext cx="2423095"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1000">
                <a:solidFill>
                  <a:srgbClr val="585858"/>
                </a:solidFill>
                <a:latin typeface="Latin Modern Roman"/>
                <a:ea typeface="Latin Modern Roman"/>
                <a:cs typeface="Latin Modern Roman"/>
                <a:sym typeface="Latin Modern Roman"/>
              </a:defRPr>
            </a:lvl1pPr>
          </a:lstStyle>
          <a:p>
            <a:r>
              <a:rPr dirty="0"/>
              <a:t>Giuliano Montorio</a:t>
            </a:r>
            <a:r>
              <a:rPr lang="de-DE" dirty="0"/>
              <a:t>        </a:t>
            </a:r>
            <a:r>
              <a:rPr dirty="0"/>
              <a:t> Hochschule Bochum</a:t>
            </a:r>
          </a:p>
        </p:txBody>
      </p:sp>
      <p:sp>
        <p:nvSpPr>
          <p:cNvPr id="20" name="26.02.2019"/>
          <p:cNvSpPr txBox="1"/>
          <p:nvPr/>
        </p:nvSpPr>
        <p:spPr>
          <a:xfrm>
            <a:off x="449426" y="6366478"/>
            <a:ext cx="682235"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1000">
                <a:solidFill>
                  <a:srgbClr val="585858"/>
                </a:solidFill>
                <a:latin typeface="Latin Modern Roman"/>
                <a:ea typeface="Latin Modern Roman"/>
                <a:cs typeface="Latin Modern Roman"/>
                <a:sym typeface="Latin Modern Roman"/>
              </a:defRPr>
            </a:lvl1pPr>
          </a:lstStyle>
          <a:p>
            <a:r>
              <a:rPr lang="de-DE" dirty="0"/>
              <a:t>29.10.2020</a:t>
            </a:r>
            <a:endParaRPr dirty="0"/>
          </a:p>
        </p:txBody>
      </p:sp>
      <p:sp>
        <p:nvSpPr>
          <p:cNvPr id="21" name="Textebene 1…"/>
          <p:cNvSpPr txBox="1">
            <a:spLocks noGrp="1"/>
          </p:cNvSpPr>
          <p:nvPr>
            <p:ph type="body" sz="quarter" idx="1"/>
          </p:nvPr>
        </p:nvSpPr>
        <p:spPr>
          <a:xfrm>
            <a:off x="311698" y="95371"/>
            <a:ext cx="4921410" cy="1075075"/>
          </a:xfrm>
          <a:prstGeom prst="rect">
            <a:avLst/>
          </a:prstGeom>
        </p:spPr>
        <p:txBody>
          <a:bodyPr anchor="ctr"/>
          <a:lstStyle>
            <a:lvl1pPr marL="0" indent="0">
              <a:lnSpc>
                <a:spcPct val="100000"/>
              </a:lnSpc>
              <a:buClrTx/>
              <a:buSzTx/>
              <a:buFontTx/>
              <a:buNone/>
              <a:defRPr sz="2100">
                <a:solidFill>
                  <a:srgbClr val="000000"/>
                </a:solidFill>
                <a:latin typeface="Latin Modern Roman"/>
                <a:ea typeface="Latin Modern Roman"/>
                <a:cs typeface="Latin Modern Roman"/>
                <a:sym typeface="Latin Modern Roman"/>
              </a:defRPr>
            </a:lvl1pPr>
            <a:lvl2pPr marL="1073149" indent="-476249">
              <a:lnSpc>
                <a:spcPct val="100000"/>
              </a:lnSpc>
              <a:buClrTx/>
              <a:buSzPts val="2100"/>
              <a:buFontTx/>
              <a:defRPr sz="2100">
                <a:solidFill>
                  <a:srgbClr val="000000"/>
                </a:solidFill>
                <a:latin typeface="Latin Modern Roman"/>
                <a:ea typeface="Latin Modern Roman"/>
                <a:cs typeface="Latin Modern Roman"/>
                <a:sym typeface="Latin Modern Roman"/>
              </a:defRPr>
            </a:lvl2pPr>
            <a:lvl3pPr marL="1530349" indent="-476249">
              <a:lnSpc>
                <a:spcPct val="100000"/>
              </a:lnSpc>
              <a:buClrTx/>
              <a:buSzPts val="2100"/>
              <a:buFontTx/>
              <a:defRPr sz="2100">
                <a:solidFill>
                  <a:srgbClr val="000000"/>
                </a:solidFill>
                <a:latin typeface="Latin Modern Roman"/>
                <a:ea typeface="Latin Modern Roman"/>
                <a:cs typeface="Latin Modern Roman"/>
                <a:sym typeface="Latin Modern Roman"/>
              </a:defRPr>
            </a:lvl3pPr>
            <a:lvl4pPr marL="1987549" indent="-476249">
              <a:lnSpc>
                <a:spcPct val="100000"/>
              </a:lnSpc>
              <a:buClrTx/>
              <a:buSzPts val="2100"/>
              <a:buFontTx/>
              <a:defRPr sz="2100">
                <a:solidFill>
                  <a:srgbClr val="000000"/>
                </a:solidFill>
                <a:latin typeface="Latin Modern Roman"/>
                <a:ea typeface="Latin Modern Roman"/>
                <a:cs typeface="Latin Modern Roman"/>
                <a:sym typeface="Latin Modern Roman"/>
              </a:defRPr>
            </a:lvl4pPr>
            <a:lvl5pPr marL="2444749" indent="-476249">
              <a:lnSpc>
                <a:spcPct val="100000"/>
              </a:lnSpc>
              <a:buClrTx/>
              <a:buSzPts val="2100"/>
              <a:buFontTx/>
              <a:defRPr sz="2100">
                <a:solidFill>
                  <a:srgbClr val="000000"/>
                </a:solidFill>
                <a:latin typeface="Latin Modern Roman"/>
                <a:ea typeface="Latin Modern Roman"/>
                <a:cs typeface="Latin Modern Roman"/>
                <a:sym typeface="Latin Modern Roman"/>
              </a:defRPr>
            </a:lvl5pPr>
          </a:lstStyle>
          <a:p>
            <a:r>
              <a:t>Textebene 1</a:t>
            </a:r>
          </a:p>
          <a:p>
            <a:pPr lvl="1"/>
            <a:r>
              <a:t>Textebene 2</a:t>
            </a:r>
          </a:p>
          <a:p>
            <a:pPr lvl="2"/>
            <a:r>
              <a:t>Textebene 3</a:t>
            </a:r>
          </a:p>
          <a:p>
            <a:pPr lvl="3"/>
            <a:r>
              <a:t>Textebene 4</a:t>
            </a:r>
          </a:p>
          <a:p>
            <a:pPr lvl="4"/>
            <a:r>
              <a:t>Textebene 5</a:t>
            </a:r>
          </a:p>
        </p:txBody>
      </p:sp>
      <p:sp>
        <p:nvSpPr>
          <p:cNvPr id="22" name="Foliennummer"/>
          <p:cNvSpPr txBox="1">
            <a:spLocks noGrp="1"/>
          </p:cNvSpPr>
          <p:nvPr>
            <p:ph type="sldNum" sz="quarter" idx="2"/>
          </p:nvPr>
        </p:nvSpPr>
        <p:spPr>
          <a:xfrm>
            <a:off x="8529276" y="6299647"/>
            <a:ext cx="322549" cy="360649"/>
          </a:xfrm>
          <a:prstGeom prst="rect">
            <a:avLst/>
          </a:prstGeom>
        </p:spPr>
        <p:txBody>
          <a:bodyPr/>
          <a:lstStyle>
            <a:lvl1pPr>
              <a:defRPr>
                <a:latin typeface="Latin Modern Roman"/>
                <a:ea typeface="Latin Modern Roman"/>
                <a:cs typeface="Latin Modern Roman"/>
                <a:sym typeface="Latin Modern Roman"/>
              </a:defRPr>
            </a:lvl1pPr>
          </a:lstStyle>
          <a:p>
            <a:fld id="{86CB4B4D-7CA3-9044-876B-883B54F8677D}" type="slidenum">
              <a:t>‹Nr.›</a:t>
            </a:fld>
            <a:endParaRPr/>
          </a:p>
        </p:txBody>
      </p:sp>
      <p:sp>
        <p:nvSpPr>
          <p:cNvPr id="12" name="Textebene 1…">
            <a:extLst>
              <a:ext uri="{FF2B5EF4-FFF2-40B4-BE49-F238E27FC236}">
                <a16:creationId xmlns:a16="http://schemas.microsoft.com/office/drawing/2014/main" id="{605B8E08-1DCB-4EF1-B93D-B436F9D21651}"/>
              </a:ext>
            </a:extLst>
          </p:cNvPr>
          <p:cNvSpPr txBox="1">
            <a:spLocks noGrp="1"/>
          </p:cNvSpPr>
          <p:nvPr>
            <p:ph type="body" sz="half" idx="10"/>
          </p:nvPr>
        </p:nvSpPr>
        <p:spPr>
          <a:xfrm>
            <a:off x="311698" y="1448527"/>
            <a:ext cx="3999903" cy="45552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Textebene 1</a:t>
            </a:r>
          </a:p>
          <a:p>
            <a:pPr lvl="1"/>
            <a:r>
              <a:t>Textebene 2</a:t>
            </a:r>
          </a:p>
          <a:p>
            <a:pPr lvl="2"/>
            <a:r>
              <a:t>Textebene 3</a:t>
            </a:r>
          </a:p>
          <a:p>
            <a:pPr lvl="3"/>
            <a:r>
              <a:t>Textebene 4</a:t>
            </a:r>
          </a:p>
          <a:p>
            <a:pPr lvl="4"/>
            <a:r>
              <a:t>Textebene 5</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37" name="Titeltext"/>
          <p:cNvSpPr txBox="1">
            <a:spLocks noGrp="1"/>
          </p:cNvSpPr>
          <p:nvPr>
            <p:ph type="title"/>
          </p:nvPr>
        </p:nvSpPr>
        <p:spPr>
          <a:prstGeom prst="rect">
            <a:avLst/>
          </a:prstGeom>
        </p:spPr>
        <p:txBody>
          <a:bodyPr/>
          <a:lstStyle/>
          <a:p>
            <a:r>
              <a:t>Titeltext</a:t>
            </a:r>
          </a:p>
        </p:txBody>
      </p:sp>
      <p:sp>
        <p:nvSpPr>
          <p:cNvPr id="38" name="Textebene 1…"/>
          <p:cNvSpPr txBox="1">
            <a:spLocks noGrp="1"/>
          </p:cNvSpPr>
          <p:nvPr>
            <p:ph type="body" idx="1"/>
          </p:nvPr>
        </p:nvSpPr>
        <p:spPr>
          <a:prstGeom prst="rect">
            <a:avLst/>
          </a:prstGeom>
        </p:spPr>
        <p:txBody>
          <a:bodyPr/>
          <a:lstStyle/>
          <a:p>
            <a:r>
              <a:rPr dirty="0" err="1"/>
              <a:t>Textebene</a:t>
            </a:r>
            <a:r>
              <a:rPr dirty="0"/>
              <a:t> 1</a:t>
            </a:r>
          </a:p>
          <a:p>
            <a:pPr lvl="1"/>
            <a:r>
              <a:rPr dirty="0" err="1"/>
              <a:t>Textebene</a:t>
            </a:r>
            <a:r>
              <a:rPr dirty="0"/>
              <a:t> 2</a:t>
            </a:r>
          </a:p>
          <a:p>
            <a:pPr lvl="2"/>
            <a:r>
              <a:rPr dirty="0" err="1"/>
              <a:t>Textebene</a:t>
            </a:r>
            <a:r>
              <a:rPr dirty="0"/>
              <a:t> 3</a:t>
            </a:r>
          </a:p>
          <a:p>
            <a:pPr lvl="3"/>
            <a:r>
              <a:rPr dirty="0" err="1"/>
              <a:t>Textebene</a:t>
            </a:r>
            <a:r>
              <a:rPr dirty="0"/>
              <a:t> 4</a:t>
            </a:r>
          </a:p>
          <a:p>
            <a:pPr lvl="4"/>
            <a:r>
              <a:rPr dirty="0" err="1"/>
              <a:t>Textebene</a:t>
            </a:r>
            <a:r>
              <a:rPr dirty="0"/>
              <a:t> 5</a:t>
            </a:r>
          </a:p>
        </p:txBody>
      </p:sp>
      <p:sp>
        <p:nvSpPr>
          <p:cNvPr id="3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46" name="Titeltext"/>
          <p:cNvSpPr txBox="1">
            <a:spLocks noGrp="1"/>
          </p:cNvSpPr>
          <p:nvPr>
            <p:ph type="title"/>
          </p:nvPr>
        </p:nvSpPr>
        <p:spPr>
          <a:prstGeom prst="rect">
            <a:avLst/>
          </a:prstGeom>
        </p:spPr>
        <p:txBody>
          <a:bodyPr/>
          <a:lstStyle/>
          <a:p>
            <a:r>
              <a:t>Titeltext</a:t>
            </a:r>
          </a:p>
        </p:txBody>
      </p:sp>
      <p:sp>
        <p:nvSpPr>
          <p:cNvPr id="47" name="Textebene 1…"/>
          <p:cNvSpPr txBox="1">
            <a:spLocks noGrp="1"/>
          </p:cNvSpPr>
          <p:nvPr>
            <p:ph type="body" sz="half" idx="1"/>
          </p:nvPr>
        </p:nvSpPr>
        <p:spPr>
          <a:xfrm>
            <a:off x="311698" y="1536633"/>
            <a:ext cx="3999903" cy="45552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Textebene 1</a:t>
            </a:r>
          </a:p>
          <a:p>
            <a:pPr lvl="1"/>
            <a:r>
              <a:t>Textebene 2</a:t>
            </a:r>
          </a:p>
          <a:p>
            <a:pPr lvl="2"/>
            <a:r>
              <a:t>Textebene 3</a:t>
            </a:r>
          </a:p>
          <a:p>
            <a:pPr lvl="3"/>
            <a:r>
              <a:t>Textebene 4</a:t>
            </a:r>
          </a:p>
          <a:p>
            <a:pPr lvl="4"/>
            <a:r>
              <a:t>Textebene 5</a:t>
            </a:r>
          </a:p>
        </p:txBody>
      </p:sp>
      <p:sp>
        <p:nvSpPr>
          <p:cNvPr id="48" name="Shape 27"/>
          <p:cNvSpPr txBox="1">
            <a:spLocks noGrp="1"/>
          </p:cNvSpPr>
          <p:nvPr>
            <p:ph type="body" sz="half" idx="13"/>
          </p:nvPr>
        </p:nvSpPr>
        <p:spPr>
          <a:xfrm>
            <a:off x="4832398" y="1536631"/>
            <a:ext cx="3999903" cy="4555204"/>
          </a:xfrm>
          <a:prstGeom prst="rect">
            <a:avLst/>
          </a:prstGeom>
        </p:spPr>
        <p:txBody>
          <a:bodyPr/>
          <a:lstStyle/>
          <a:p>
            <a:endParaRPr/>
          </a:p>
        </p:txBody>
      </p:sp>
      <p:sp>
        <p:nvSpPr>
          <p:cNvPr id="4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56" name="Titeltext"/>
          <p:cNvSpPr txBox="1">
            <a:spLocks noGrp="1"/>
          </p:cNvSpPr>
          <p:nvPr>
            <p:ph type="title"/>
          </p:nvPr>
        </p:nvSpPr>
        <p:spPr>
          <a:prstGeom prst="rect">
            <a:avLst/>
          </a:prstGeom>
        </p:spPr>
        <p:txBody>
          <a:bodyPr/>
          <a:lstStyle/>
          <a:p>
            <a:r>
              <a:t>Titeltext</a:t>
            </a:r>
          </a:p>
        </p:txBody>
      </p:sp>
      <p:sp>
        <p:nvSpPr>
          <p:cNvPr id="5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64" name="Titeltext"/>
          <p:cNvSpPr txBox="1">
            <a:spLocks noGrp="1"/>
          </p:cNvSpPr>
          <p:nvPr>
            <p:ph type="title"/>
          </p:nvPr>
        </p:nvSpPr>
        <p:spPr>
          <a:xfrm>
            <a:off x="311698" y="740799"/>
            <a:ext cx="2808003" cy="1007702"/>
          </a:xfrm>
          <a:prstGeom prst="rect">
            <a:avLst/>
          </a:prstGeom>
        </p:spPr>
        <p:txBody>
          <a:bodyPr anchor="b"/>
          <a:lstStyle>
            <a:lvl1pPr>
              <a:defRPr sz="2400">
                <a:latin typeface="+mj-lt"/>
                <a:ea typeface="+mj-ea"/>
                <a:cs typeface="+mj-cs"/>
                <a:sym typeface="Arial"/>
              </a:defRPr>
            </a:lvl1pPr>
          </a:lstStyle>
          <a:p>
            <a:r>
              <a:t>Titeltext</a:t>
            </a:r>
          </a:p>
        </p:txBody>
      </p:sp>
      <p:sp>
        <p:nvSpPr>
          <p:cNvPr id="65" name="Textebene 1…"/>
          <p:cNvSpPr txBox="1">
            <a:spLocks noGrp="1"/>
          </p:cNvSpPr>
          <p:nvPr>
            <p:ph type="body" sz="quarter" idx="1"/>
          </p:nvPr>
        </p:nvSpPr>
        <p:spPr>
          <a:xfrm>
            <a:off x="311698" y="1852800"/>
            <a:ext cx="2808003" cy="4239302"/>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Textebene 1</a:t>
            </a:r>
          </a:p>
          <a:p>
            <a:pPr lvl="1"/>
            <a:r>
              <a:t>Textebene 2</a:t>
            </a:r>
          </a:p>
          <a:p>
            <a:pPr lvl="2"/>
            <a:r>
              <a:t>Textebene 3</a:t>
            </a:r>
          </a:p>
          <a:p>
            <a:pPr lvl="3"/>
            <a:r>
              <a:t>Textebene 4</a:t>
            </a:r>
          </a:p>
          <a:p>
            <a:pPr lvl="4"/>
            <a:r>
              <a:t>Textebene 5</a:t>
            </a:r>
          </a:p>
        </p:txBody>
      </p:sp>
      <p:sp>
        <p:nvSpPr>
          <p:cNvPr id="66"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73" name="Titeltext"/>
          <p:cNvSpPr txBox="1">
            <a:spLocks noGrp="1"/>
          </p:cNvSpPr>
          <p:nvPr>
            <p:ph type="title"/>
          </p:nvPr>
        </p:nvSpPr>
        <p:spPr>
          <a:xfrm>
            <a:off x="490250" y="600199"/>
            <a:ext cx="6367801" cy="5454302"/>
          </a:xfrm>
          <a:prstGeom prst="rect">
            <a:avLst/>
          </a:prstGeom>
        </p:spPr>
        <p:txBody>
          <a:bodyPr anchor="ctr"/>
          <a:lstStyle>
            <a:lvl1pPr>
              <a:defRPr sz="4800">
                <a:latin typeface="+mj-lt"/>
                <a:ea typeface="+mj-ea"/>
                <a:cs typeface="+mj-cs"/>
                <a:sym typeface="Arial"/>
              </a:defRPr>
            </a:lvl1pPr>
          </a:lstStyle>
          <a:p>
            <a:r>
              <a:t>Titeltext</a:t>
            </a:r>
          </a:p>
        </p:txBody>
      </p:sp>
      <p:sp>
        <p:nvSpPr>
          <p:cNvPr id="74"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81" name="Shape 40"/>
          <p:cNvSpPr/>
          <p:nvPr/>
        </p:nvSpPr>
        <p:spPr>
          <a:xfrm>
            <a:off x="4572000" y="-167"/>
            <a:ext cx="4572000" cy="6858001"/>
          </a:xfrm>
          <a:prstGeom prst="rect">
            <a:avLst/>
          </a:prstGeom>
          <a:solidFill>
            <a:srgbClr val="EEEEEE"/>
          </a:solidFill>
          <a:ln w="12700">
            <a:miter lim="400000"/>
          </a:ln>
        </p:spPr>
        <p:txBody>
          <a:bodyPr lIns="45718" tIns="45718" rIns="45718" bIns="45718" anchor="ctr"/>
          <a:lstStyle/>
          <a:p>
            <a:pPr>
              <a:defRPr sz="1400"/>
            </a:pPr>
            <a:endParaRPr/>
          </a:p>
        </p:txBody>
      </p:sp>
      <p:sp>
        <p:nvSpPr>
          <p:cNvPr id="82" name="Titeltext"/>
          <p:cNvSpPr txBox="1">
            <a:spLocks noGrp="1"/>
          </p:cNvSpPr>
          <p:nvPr>
            <p:ph type="title"/>
          </p:nvPr>
        </p:nvSpPr>
        <p:spPr>
          <a:xfrm>
            <a:off x="265500" y="1644232"/>
            <a:ext cx="4045200" cy="1976402"/>
          </a:xfrm>
          <a:prstGeom prst="rect">
            <a:avLst/>
          </a:prstGeom>
        </p:spPr>
        <p:txBody>
          <a:bodyPr anchor="b"/>
          <a:lstStyle>
            <a:lvl1pPr algn="ctr">
              <a:defRPr sz="4200">
                <a:latin typeface="+mj-lt"/>
                <a:ea typeface="+mj-ea"/>
                <a:cs typeface="+mj-cs"/>
                <a:sym typeface="Arial"/>
              </a:defRPr>
            </a:lvl1pPr>
          </a:lstStyle>
          <a:p>
            <a:r>
              <a:t>Titeltext</a:t>
            </a:r>
          </a:p>
        </p:txBody>
      </p:sp>
      <p:sp>
        <p:nvSpPr>
          <p:cNvPr id="83" name="Textebene 1…"/>
          <p:cNvSpPr txBox="1">
            <a:spLocks noGrp="1"/>
          </p:cNvSpPr>
          <p:nvPr>
            <p:ph type="body" sz="quarter" idx="1"/>
          </p:nvPr>
        </p:nvSpPr>
        <p:spPr>
          <a:xfrm>
            <a:off x="265500" y="3737433"/>
            <a:ext cx="4045200" cy="1646702"/>
          </a:xfrm>
          <a:prstGeom prst="rect">
            <a:avLst/>
          </a:prstGeom>
        </p:spPr>
        <p:txBody>
          <a:bodyPr/>
          <a:lstStyle>
            <a:lvl1pPr marL="228600" indent="-114300" algn="ctr">
              <a:lnSpc>
                <a:spcPct val="100000"/>
              </a:lnSpc>
              <a:buClrTx/>
              <a:buSzTx/>
              <a:buFontTx/>
              <a:buNone/>
              <a:defRPr sz="2100"/>
            </a:lvl1pPr>
            <a:lvl2pPr marL="228600" indent="114300" algn="ctr">
              <a:lnSpc>
                <a:spcPct val="100000"/>
              </a:lnSpc>
              <a:buClrTx/>
              <a:buSzTx/>
              <a:buFontTx/>
              <a:buNone/>
              <a:defRPr sz="2100"/>
            </a:lvl2pPr>
            <a:lvl3pPr marL="228600" indent="114300" algn="ctr">
              <a:lnSpc>
                <a:spcPct val="100000"/>
              </a:lnSpc>
              <a:buClrTx/>
              <a:buSzTx/>
              <a:buFontTx/>
              <a:buNone/>
              <a:defRPr sz="2100"/>
            </a:lvl3pPr>
            <a:lvl4pPr marL="228600" indent="114300" algn="ctr">
              <a:lnSpc>
                <a:spcPct val="100000"/>
              </a:lnSpc>
              <a:buClrTx/>
              <a:buSzTx/>
              <a:buFontTx/>
              <a:buNone/>
              <a:defRPr sz="2100"/>
            </a:lvl4pPr>
            <a:lvl5pPr marL="228600" indent="114300" algn="ctr">
              <a:lnSpc>
                <a:spcPct val="100000"/>
              </a:lnSpc>
              <a:buClrTx/>
              <a:buSzTx/>
              <a:buFontTx/>
              <a:buNone/>
              <a:defRPr sz="2100"/>
            </a:lvl5pPr>
          </a:lstStyle>
          <a:p>
            <a:r>
              <a:t>Textebene 1</a:t>
            </a:r>
          </a:p>
          <a:p>
            <a:pPr lvl="1"/>
            <a:r>
              <a:t>Textebene 2</a:t>
            </a:r>
          </a:p>
          <a:p>
            <a:pPr lvl="2"/>
            <a:r>
              <a:t>Textebene 3</a:t>
            </a:r>
          </a:p>
          <a:p>
            <a:pPr lvl="3"/>
            <a:r>
              <a:t>Textebene 4</a:t>
            </a:r>
          </a:p>
          <a:p>
            <a:pPr lvl="4"/>
            <a:r>
              <a:t>Textebene 5</a:t>
            </a:r>
          </a:p>
        </p:txBody>
      </p:sp>
      <p:sp>
        <p:nvSpPr>
          <p:cNvPr id="84" name="Shape 43"/>
          <p:cNvSpPr txBox="1">
            <a:spLocks noGrp="1"/>
          </p:cNvSpPr>
          <p:nvPr>
            <p:ph type="body" sz="half" idx="13"/>
          </p:nvPr>
        </p:nvSpPr>
        <p:spPr>
          <a:xfrm>
            <a:off x="4939500" y="965433"/>
            <a:ext cx="3837000" cy="4926901"/>
          </a:xfrm>
          <a:prstGeom prst="rect">
            <a:avLst/>
          </a:prstGeom>
        </p:spPr>
        <p:txBody>
          <a:bodyPr anchor="ctr"/>
          <a:lstStyle/>
          <a:p>
            <a:endParaRPr/>
          </a:p>
        </p:txBody>
      </p:sp>
      <p:sp>
        <p:nvSpPr>
          <p:cNvPr id="85"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92" name="Textebene 1…"/>
          <p:cNvSpPr txBox="1">
            <a:spLocks noGrp="1"/>
          </p:cNvSpPr>
          <p:nvPr>
            <p:ph type="body" sz="quarter" idx="1"/>
          </p:nvPr>
        </p:nvSpPr>
        <p:spPr>
          <a:xfrm>
            <a:off x="311698" y="5640766"/>
            <a:ext cx="5998804" cy="806702"/>
          </a:xfrm>
          <a:prstGeom prst="rect">
            <a:avLst/>
          </a:prstGeom>
        </p:spPr>
        <p:txBody>
          <a:bodyPr anchor="ctr"/>
          <a:lstStyle>
            <a:lvl1pPr marL="0" indent="22860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Textebene 1</a:t>
            </a:r>
          </a:p>
          <a:p>
            <a:pPr lvl="1"/>
            <a:r>
              <a:t>Textebene 2</a:t>
            </a:r>
          </a:p>
          <a:p>
            <a:pPr lvl="2"/>
            <a:r>
              <a:t>Textebene 3</a:t>
            </a:r>
          </a:p>
          <a:p>
            <a:pPr lvl="3"/>
            <a:r>
              <a:t>Textebene 4</a:t>
            </a:r>
          </a:p>
          <a:p>
            <a:pPr lvl="4"/>
            <a:r>
              <a:t>Textebene 5</a:t>
            </a:r>
          </a:p>
        </p:txBody>
      </p:sp>
      <p:sp>
        <p:nvSpPr>
          <p:cNvPr id="93"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100" name="Titeltext"/>
          <p:cNvSpPr txBox="1">
            <a:spLocks noGrp="1"/>
          </p:cNvSpPr>
          <p:nvPr>
            <p:ph type="title"/>
          </p:nvPr>
        </p:nvSpPr>
        <p:spPr>
          <a:xfrm>
            <a:off x="311698" y="1474833"/>
            <a:ext cx="8520603" cy="2618102"/>
          </a:xfrm>
          <a:prstGeom prst="rect">
            <a:avLst/>
          </a:prstGeom>
        </p:spPr>
        <p:txBody>
          <a:bodyPr anchor="b"/>
          <a:lstStyle>
            <a:lvl1pPr algn="ctr">
              <a:defRPr sz="12000">
                <a:latin typeface="+mj-lt"/>
                <a:ea typeface="+mj-ea"/>
                <a:cs typeface="+mj-cs"/>
                <a:sym typeface="Arial"/>
              </a:defRPr>
            </a:lvl1pPr>
          </a:lstStyle>
          <a:p>
            <a:r>
              <a:t>Titeltext</a:t>
            </a:r>
          </a:p>
        </p:txBody>
      </p:sp>
      <p:sp>
        <p:nvSpPr>
          <p:cNvPr id="101" name="Textebene 1…"/>
          <p:cNvSpPr txBox="1">
            <a:spLocks noGrp="1"/>
          </p:cNvSpPr>
          <p:nvPr>
            <p:ph type="body" sz="half" idx="1"/>
          </p:nvPr>
        </p:nvSpPr>
        <p:spPr>
          <a:xfrm>
            <a:off x="311698" y="4202967"/>
            <a:ext cx="8520603" cy="1734302"/>
          </a:xfrm>
          <a:prstGeom prst="rect">
            <a:avLst/>
          </a:prstGeom>
        </p:spPr>
        <p:txBody>
          <a:bodyPr/>
          <a:lstStyle>
            <a:lvl1pPr algn="ctr"/>
            <a:lvl2pPr algn="ctr"/>
            <a:lvl3pPr algn="ctr"/>
            <a:lvl4pPr algn="ctr"/>
            <a:lvl5pPr algn="ctr"/>
          </a:lstStyle>
          <a:p>
            <a:r>
              <a:t>Textebene 1</a:t>
            </a:r>
          </a:p>
          <a:p>
            <a:pPr lvl="1"/>
            <a:r>
              <a:t>Textebene 2</a:t>
            </a:r>
          </a:p>
          <a:p>
            <a:pPr lvl="2"/>
            <a:r>
              <a:t>Textebene 3</a:t>
            </a:r>
          </a:p>
          <a:p>
            <a:pPr lvl="3"/>
            <a:r>
              <a:t>Textebene 4</a:t>
            </a:r>
          </a:p>
          <a:p>
            <a:pPr lvl="4"/>
            <a:r>
              <a:t>Textebene 5</a:t>
            </a:r>
          </a:p>
        </p:txBody>
      </p:sp>
      <p:sp>
        <p:nvSpPr>
          <p:cNvPr id="102"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9"/>
          <p:cNvSpPr/>
          <p:nvPr/>
        </p:nvSpPr>
        <p:spPr>
          <a:xfrm>
            <a:off x="84349" y="6276833"/>
            <a:ext cx="8936702" cy="1"/>
          </a:xfrm>
          <a:prstGeom prst="line">
            <a:avLst/>
          </a:prstGeom>
          <a:ln>
            <a:solidFill>
              <a:srgbClr val="FF0000"/>
            </a:solidFill>
          </a:ln>
        </p:spPr>
        <p:txBody>
          <a:bodyPr lIns="45718" tIns="45718" rIns="45718" bIns="45718"/>
          <a:lstStyle/>
          <a:p>
            <a:endParaRPr/>
          </a:p>
        </p:txBody>
      </p:sp>
      <p:sp>
        <p:nvSpPr>
          <p:cNvPr id="3" name="Shape 10"/>
          <p:cNvSpPr/>
          <p:nvPr/>
        </p:nvSpPr>
        <p:spPr>
          <a:xfrm>
            <a:off x="120433" y="1356966"/>
            <a:ext cx="8892000" cy="1"/>
          </a:xfrm>
          <a:prstGeom prst="line">
            <a:avLst/>
          </a:prstGeom>
          <a:ln>
            <a:solidFill>
              <a:srgbClr val="FF0000"/>
            </a:solidFill>
          </a:ln>
        </p:spPr>
        <p:txBody>
          <a:bodyPr lIns="45718" tIns="45718" rIns="45718" bIns="45718"/>
          <a:lstStyle/>
          <a:p>
            <a:endParaRPr/>
          </a:p>
        </p:txBody>
      </p:sp>
      <p:pic>
        <p:nvPicPr>
          <p:cNvPr id="4" name="Shape 11" descr="Shape 11"/>
          <p:cNvPicPr>
            <a:picLocks noChangeAspect="1"/>
          </p:cNvPicPr>
          <p:nvPr/>
        </p:nvPicPr>
        <p:blipFill>
          <a:blip r:embed="rId12"/>
          <a:stretch>
            <a:fillRect/>
          </a:stretch>
        </p:blipFill>
        <p:spPr>
          <a:xfrm>
            <a:off x="5429930" y="467925"/>
            <a:ext cx="2448622" cy="524702"/>
          </a:xfrm>
          <a:prstGeom prst="rect">
            <a:avLst/>
          </a:prstGeom>
          <a:ln w="12700">
            <a:miter lim="400000"/>
          </a:ln>
        </p:spPr>
      </p:pic>
      <p:pic>
        <p:nvPicPr>
          <p:cNvPr id="5" name="Shape 12" descr="Shape 12"/>
          <p:cNvPicPr>
            <a:picLocks noChangeAspect="1"/>
          </p:cNvPicPr>
          <p:nvPr/>
        </p:nvPicPr>
        <p:blipFill>
          <a:blip r:embed="rId13"/>
          <a:stretch>
            <a:fillRect/>
          </a:stretch>
        </p:blipFill>
        <p:spPr>
          <a:xfrm>
            <a:off x="8161528" y="467930"/>
            <a:ext cx="735099" cy="524682"/>
          </a:xfrm>
          <a:prstGeom prst="rect">
            <a:avLst/>
          </a:prstGeom>
          <a:ln w="12700">
            <a:miter lim="400000"/>
          </a:ln>
        </p:spPr>
      </p:pic>
      <p:sp>
        <p:nvSpPr>
          <p:cNvPr id="6" name="Titeltext"/>
          <p:cNvSpPr txBox="1">
            <a:spLocks noGrp="1"/>
          </p:cNvSpPr>
          <p:nvPr>
            <p:ph type="title"/>
          </p:nvPr>
        </p:nvSpPr>
        <p:spPr>
          <a:xfrm>
            <a:off x="311698" y="593366"/>
            <a:ext cx="8520603" cy="763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p>
            <a:r>
              <a:t>Titeltext</a:t>
            </a:r>
          </a:p>
        </p:txBody>
      </p:sp>
      <p:sp>
        <p:nvSpPr>
          <p:cNvPr id="7" name="Textebene 1…"/>
          <p:cNvSpPr txBox="1">
            <a:spLocks noGrp="1"/>
          </p:cNvSpPr>
          <p:nvPr>
            <p:ph type="body" idx="1"/>
          </p:nvPr>
        </p:nvSpPr>
        <p:spPr>
          <a:xfrm>
            <a:off x="311698" y="1536633"/>
            <a:ext cx="8520603" cy="455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p>
            <a:r>
              <a:t>Textebene 1</a:t>
            </a:r>
          </a:p>
          <a:p>
            <a:pPr lvl="1"/>
            <a:r>
              <a:t>Textebene 2</a:t>
            </a:r>
          </a:p>
          <a:p>
            <a:pPr lvl="2"/>
            <a:r>
              <a:t>Textebene 3</a:t>
            </a:r>
          </a:p>
          <a:p>
            <a:pPr lvl="3"/>
            <a:r>
              <a:t>Textebene 4</a:t>
            </a:r>
          </a:p>
          <a:p>
            <a:pPr lvl="4"/>
            <a:r>
              <a:t>Textebene 5</a:t>
            </a:r>
          </a:p>
        </p:txBody>
      </p:sp>
      <p:sp>
        <p:nvSpPr>
          <p:cNvPr id="8" name="Foliennummer"/>
          <p:cNvSpPr txBox="1">
            <a:spLocks noGrp="1"/>
          </p:cNvSpPr>
          <p:nvPr>
            <p:ph type="sldNum" sz="quarter" idx="2"/>
          </p:nvPr>
        </p:nvSpPr>
        <p:spPr>
          <a:xfrm>
            <a:off x="8684347" y="6320775"/>
            <a:ext cx="336811" cy="318394"/>
          </a:xfrm>
          <a:prstGeom prst="rect">
            <a:avLst/>
          </a:prstGeom>
          <a:ln w="12700">
            <a:miter lim="400000"/>
          </a:ln>
        </p:spPr>
        <p:txBody>
          <a:bodyPr wrap="none" lIns="91423" tIns="91423" rIns="91423" bIns="91423" anchor="ctr">
            <a:spAutoFit/>
          </a:bodyPr>
          <a:lstStyle>
            <a:lvl1pPr algn="r">
              <a:defRPr sz="1000">
                <a:solidFill>
                  <a:srgbClr val="585858"/>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l" defTabSz="914400" rtl="0" latinLnBrk="0">
        <a:lnSpc>
          <a:spcPct val="100000"/>
        </a:lnSpc>
        <a:spcBef>
          <a:spcPts val="0"/>
        </a:spcBef>
        <a:spcAft>
          <a:spcPts val="0"/>
        </a:spcAft>
        <a:buClrTx/>
        <a:buSzTx/>
        <a:buFontTx/>
        <a:buNone/>
        <a:tabLst/>
        <a:defRPr sz="3100" b="0" i="0" u="none" strike="noStrike" cap="none" spc="0" baseline="0">
          <a:ln>
            <a:noFill/>
          </a:ln>
          <a:solidFill>
            <a:srgbClr val="000000"/>
          </a:solidFill>
          <a:uFillTx/>
          <a:latin typeface="Latin Modern Roman"/>
          <a:ea typeface="Latin Modern Roman"/>
          <a:cs typeface="Latin Modern Roman"/>
          <a:sym typeface="Latin Modern Roman"/>
        </a:defRPr>
      </a:lvl1pPr>
      <a:lvl2pPr marL="0" marR="0" indent="0" algn="l" defTabSz="914400" rtl="0" latinLnBrk="0">
        <a:lnSpc>
          <a:spcPct val="100000"/>
        </a:lnSpc>
        <a:spcBef>
          <a:spcPts val="0"/>
        </a:spcBef>
        <a:spcAft>
          <a:spcPts val="0"/>
        </a:spcAft>
        <a:buClrTx/>
        <a:buSzTx/>
        <a:buFontTx/>
        <a:buNone/>
        <a:tabLst/>
        <a:defRPr sz="3100" b="0" i="0" u="none" strike="noStrike" cap="none" spc="0" baseline="0">
          <a:ln>
            <a:noFill/>
          </a:ln>
          <a:solidFill>
            <a:srgbClr val="000000"/>
          </a:solidFill>
          <a:uFillTx/>
          <a:latin typeface="Latin Modern Roman"/>
          <a:ea typeface="Latin Modern Roman"/>
          <a:cs typeface="Latin Modern Roman"/>
          <a:sym typeface="Latin Modern Roman"/>
        </a:defRPr>
      </a:lvl2pPr>
      <a:lvl3pPr marL="0" marR="0" indent="0" algn="l" defTabSz="914400" rtl="0" latinLnBrk="0">
        <a:lnSpc>
          <a:spcPct val="100000"/>
        </a:lnSpc>
        <a:spcBef>
          <a:spcPts val="0"/>
        </a:spcBef>
        <a:spcAft>
          <a:spcPts val="0"/>
        </a:spcAft>
        <a:buClrTx/>
        <a:buSzTx/>
        <a:buFontTx/>
        <a:buNone/>
        <a:tabLst/>
        <a:defRPr sz="3100" b="0" i="0" u="none" strike="noStrike" cap="none" spc="0" baseline="0">
          <a:ln>
            <a:noFill/>
          </a:ln>
          <a:solidFill>
            <a:srgbClr val="000000"/>
          </a:solidFill>
          <a:uFillTx/>
          <a:latin typeface="Latin Modern Roman"/>
          <a:ea typeface="Latin Modern Roman"/>
          <a:cs typeface="Latin Modern Roman"/>
          <a:sym typeface="Latin Modern Roman"/>
        </a:defRPr>
      </a:lvl3pPr>
      <a:lvl4pPr marL="0" marR="0" indent="0" algn="l" defTabSz="914400" rtl="0" latinLnBrk="0">
        <a:lnSpc>
          <a:spcPct val="100000"/>
        </a:lnSpc>
        <a:spcBef>
          <a:spcPts val="0"/>
        </a:spcBef>
        <a:spcAft>
          <a:spcPts val="0"/>
        </a:spcAft>
        <a:buClrTx/>
        <a:buSzTx/>
        <a:buFontTx/>
        <a:buNone/>
        <a:tabLst/>
        <a:defRPr sz="3100" b="0" i="0" u="none" strike="noStrike" cap="none" spc="0" baseline="0">
          <a:ln>
            <a:noFill/>
          </a:ln>
          <a:solidFill>
            <a:srgbClr val="000000"/>
          </a:solidFill>
          <a:uFillTx/>
          <a:latin typeface="Latin Modern Roman"/>
          <a:ea typeface="Latin Modern Roman"/>
          <a:cs typeface="Latin Modern Roman"/>
          <a:sym typeface="Latin Modern Roman"/>
        </a:defRPr>
      </a:lvl4pPr>
      <a:lvl5pPr marL="0" marR="0" indent="0" algn="l" defTabSz="914400" rtl="0" latinLnBrk="0">
        <a:lnSpc>
          <a:spcPct val="100000"/>
        </a:lnSpc>
        <a:spcBef>
          <a:spcPts val="0"/>
        </a:spcBef>
        <a:spcAft>
          <a:spcPts val="0"/>
        </a:spcAft>
        <a:buClrTx/>
        <a:buSzTx/>
        <a:buFontTx/>
        <a:buNone/>
        <a:tabLst/>
        <a:defRPr sz="3100" b="0" i="0" u="none" strike="noStrike" cap="none" spc="0" baseline="0">
          <a:ln>
            <a:noFill/>
          </a:ln>
          <a:solidFill>
            <a:srgbClr val="000000"/>
          </a:solidFill>
          <a:uFillTx/>
          <a:latin typeface="Latin Modern Roman"/>
          <a:ea typeface="Latin Modern Roman"/>
          <a:cs typeface="Latin Modern Roman"/>
          <a:sym typeface="Latin Modern Roman"/>
        </a:defRPr>
      </a:lvl5pPr>
      <a:lvl6pPr marL="0" marR="0" indent="0" algn="l" defTabSz="914400" rtl="0" latinLnBrk="0">
        <a:lnSpc>
          <a:spcPct val="100000"/>
        </a:lnSpc>
        <a:spcBef>
          <a:spcPts val="0"/>
        </a:spcBef>
        <a:spcAft>
          <a:spcPts val="0"/>
        </a:spcAft>
        <a:buClrTx/>
        <a:buSzTx/>
        <a:buFontTx/>
        <a:buNone/>
        <a:tabLst/>
        <a:defRPr sz="3100" b="0" i="0" u="none" strike="noStrike" cap="none" spc="0" baseline="0">
          <a:ln>
            <a:noFill/>
          </a:ln>
          <a:solidFill>
            <a:srgbClr val="000000"/>
          </a:solidFill>
          <a:uFillTx/>
          <a:latin typeface="Latin Modern Roman"/>
          <a:ea typeface="Latin Modern Roman"/>
          <a:cs typeface="Latin Modern Roman"/>
          <a:sym typeface="Latin Modern Roman"/>
        </a:defRPr>
      </a:lvl6pPr>
      <a:lvl7pPr marL="0" marR="0" indent="0" algn="l" defTabSz="914400" rtl="0" latinLnBrk="0">
        <a:lnSpc>
          <a:spcPct val="100000"/>
        </a:lnSpc>
        <a:spcBef>
          <a:spcPts val="0"/>
        </a:spcBef>
        <a:spcAft>
          <a:spcPts val="0"/>
        </a:spcAft>
        <a:buClrTx/>
        <a:buSzTx/>
        <a:buFontTx/>
        <a:buNone/>
        <a:tabLst/>
        <a:defRPr sz="3100" b="0" i="0" u="none" strike="noStrike" cap="none" spc="0" baseline="0">
          <a:ln>
            <a:noFill/>
          </a:ln>
          <a:solidFill>
            <a:srgbClr val="000000"/>
          </a:solidFill>
          <a:uFillTx/>
          <a:latin typeface="Latin Modern Roman"/>
          <a:ea typeface="Latin Modern Roman"/>
          <a:cs typeface="Latin Modern Roman"/>
          <a:sym typeface="Latin Modern Roman"/>
        </a:defRPr>
      </a:lvl7pPr>
      <a:lvl8pPr marL="0" marR="0" indent="0" algn="l" defTabSz="914400" rtl="0" latinLnBrk="0">
        <a:lnSpc>
          <a:spcPct val="100000"/>
        </a:lnSpc>
        <a:spcBef>
          <a:spcPts val="0"/>
        </a:spcBef>
        <a:spcAft>
          <a:spcPts val="0"/>
        </a:spcAft>
        <a:buClrTx/>
        <a:buSzTx/>
        <a:buFontTx/>
        <a:buNone/>
        <a:tabLst/>
        <a:defRPr sz="3100" b="0" i="0" u="none" strike="noStrike" cap="none" spc="0" baseline="0">
          <a:ln>
            <a:noFill/>
          </a:ln>
          <a:solidFill>
            <a:srgbClr val="000000"/>
          </a:solidFill>
          <a:uFillTx/>
          <a:latin typeface="Latin Modern Roman"/>
          <a:ea typeface="Latin Modern Roman"/>
          <a:cs typeface="Latin Modern Roman"/>
          <a:sym typeface="Latin Modern Roman"/>
        </a:defRPr>
      </a:lvl8pPr>
      <a:lvl9pPr marL="0" marR="0" indent="0" algn="l" defTabSz="914400" rtl="0" latinLnBrk="0">
        <a:lnSpc>
          <a:spcPct val="100000"/>
        </a:lnSpc>
        <a:spcBef>
          <a:spcPts val="0"/>
        </a:spcBef>
        <a:spcAft>
          <a:spcPts val="0"/>
        </a:spcAft>
        <a:buClrTx/>
        <a:buSzTx/>
        <a:buFontTx/>
        <a:buNone/>
        <a:tabLst/>
        <a:defRPr sz="3100" b="0" i="0" u="none" strike="noStrike" cap="none" spc="0" baseline="0">
          <a:ln>
            <a:noFill/>
          </a:ln>
          <a:solidFill>
            <a:srgbClr val="000000"/>
          </a:solidFill>
          <a:uFillTx/>
          <a:latin typeface="Latin Modern Roman"/>
          <a:ea typeface="Latin Modern Roman"/>
          <a:cs typeface="Latin Modern Roman"/>
          <a:sym typeface="Latin Modern Roman"/>
        </a:defRPr>
      </a:lvl9pPr>
    </p:titleStyle>
    <p:bodyStyle>
      <a:lvl1pPr marL="457200" marR="0" indent="-342900"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ln>
            <a:noFill/>
          </a:ln>
          <a:solidFill>
            <a:srgbClr val="585858"/>
          </a:solidFill>
          <a:uFillTx/>
          <a:latin typeface="+mj-lt"/>
          <a:ea typeface="+mj-ea"/>
          <a:cs typeface="+mj-cs"/>
          <a:sym typeface="Arial"/>
        </a:defRPr>
      </a:lvl1pPr>
      <a:lvl2pPr marL="1005114"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ln>
            <a:noFill/>
          </a:ln>
          <a:solidFill>
            <a:srgbClr val="585858"/>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ln>
            <a:noFill/>
          </a:ln>
          <a:solidFill>
            <a:srgbClr val="585858"/>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ln>
            <a:noFill/>
          </a:ln>
          <a:solidFill>
            <a:srgbClr val="585858"/>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ln>
            <a:noFill/>
          </a:ln>
          <a:solidFill>
            <a:srgbClr val="585858"/>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ln>
            <a:noFill/>
          </a:ln>
          <a:solidFill>
            <a:srgbClr val="585858"/>
          </a:solidFill>
          <a:uFillTx/>
          <a:latin typeface="+mj-lt"/>
          <a:ea typeface="+mj-ea"/>
          <a:cs typeface="+mj-cs"/>
          <a:sym typeface="Arial"/>
        </a:defRPr>
      </a:lvl6pPr>
      <a:lvl7pPr marL="3291113"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ln>
            <a:noFill/>
          </a:ln>
          <a:solidFill>
            <a:srgbClr val="585858"/>
          </a:solidFill>
          <a:uFillTx/>
          <a:latin typeface="+mj-lt"/>
          <a:ea typeface="+mj-ea"/>
          <a:cs typeface="+mj-cs"/>
          <a:sym typeface="Arial"/>
        </a:defRPr>
      </a:lvl7pPr>
      <a:lvl8pPr marL="37483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ln>
            <a:noFill/>
          </a:ln>
          <a:solidFill>
            <a:srgbClr val="585858"/>
          </a:solidFill>
          <a:uFillTx/>
          <a:latin typeface="+mj-lt"/>
          <a:ea typeface="+mj-ea"/>
          <a:cs typeface="+mj-cs"/>
          <a:sym typeface="Arial"/>
        </a:defRPr>
      </a:lvl8pPr>
      <a:lvl9pPr marL="42055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ln>
            <a:noFill/>
          </a:ln>
          <a:solidFill>
            <a:srgbClr val="585858"/>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21.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user-images.githubusercontent.com/11740059/31739935-e54f8fe4-b44f-11e7-81e8-a41952fb0cab.png" TargetMode="External"/><Relationship Id="rId2" Type="http://schemas.openxmlformats.org/officeDocument/2006/relationships/hyperlink" Target="https://images-na.ssl-images-amazon.com/images/I/91zSu44%2B34L._AC_SL1500_.jpg" TargetMode="External"/><Relationship Id="rId1" Type="http://schemas.openxmlformats.org/officeDocument/2006/relationships/slideLayout" Target="../slideLayouts/slideLayout1.xml"/><Relationship Id="rId5" Type="http://schemas.openxmlformats.org/officeDocument/2006/relationships/hyperlink" Target="https://keras.io/api/applications/" TargetMode="External"/><Relationship Id="rId4" Type="http://schemas.openxmlformats.org/officeDocument/2006/relationships/hyperlink" Target="https://user-images.githubusercontent.com/11740059/31739936-e569f956-b44f-11e7-9a64-6512217f0b7f.jp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Kolloquium"/>
          <p:cNvSpPr txBox="1">
            <a:spLocks noGrp="1"/>
          </p:cNvSpPr>
          <p:nvPr>
            <p:ph type="body" sz="quarter" idx="1"/>
          </p:nvPr>
        </p:nvSpPr>
        <p:spPr>
          <a:xfrm>
            <a:off x="311698" y="95371"/>
            <a:ext cx="4921410" cy="1075075"/>
          </a:xfrm>
          <a:prstGeom prst="rect">
            <a:avLst/>
          </a:prstGeom>
        </p:spPr>
        <p:txBody>
          <a:bodyPr/>
          <a:lstStyle/>
          <a:p>
            <a:r>
              <a:rPr dirty="0" err="1"/>
              <a:t>Kolloquium</a:t>
            </a:r>
            <a:endParaRPr dirty="0"/>
          </a:p>
        </p:txBody>
      </p:sp>
      <p:sp>
        <p:nvSpPr>
          <p:cNvPr id="119" name="Textfeld 12"/>
          <p:cNvSpPr txBox="1"/>
          <p:nvPr/>
        </p:nvSpPr>
        <p:spPr>
          <a:xfrm>
            <a:off x="622191" y="1489586"/>
            <a:ext cx="7899618" cy="738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100">
                <a:latin typeface="Latin Modern Roman"/>
                <a:ea typeface="Latin Modern Roman"/>
                <a:cs typeface="Latin Modern Roman"/>
                <a:sym typeface="Latin Modern Roman"/>
              </a:defRPr>
            </a:lvl1pPr>
          </a:lstStyle>
          <a:p>
            <a:r>
              <a:rPr dirty="0"/>
              <a:t>„</a:t>
            </a:r>
            <a:r>
              <a:rPr lang="de-DE" dirty="0"/>
              <a:t>Entwicklung einer Bildverarbeitung mit dem Schwerpunkt Personenerkennung für ein autonomes Logistik-Fahrzeug</a:t>
            </a:r>
            <a:r>
              <a:rPr dirty="0"/>
              <a:t>“</a:t>
            </a:r>
          </a:p>
        </p:txBody>
      </p:sp>
      <p:pic>
        <p:nvPicPr>
          <p:cNvPr id="120" name="Shape 59" descr="Shape 59"/>
          <p:cNvPicPr>
            <a:picLocks noChangeAspect="1"/>
          </p:cNvPicPr>
          <p:nvPr/>
        </p:nvPicPr>
        <p:blipFill>
          <a:blip r:embed="rId3"/>
          <a:stretch>
            <a:fillRect/>
          </a:stretch>
        </p:blipFill>
        <p:spPr>
          <a:xfrm>
            <a:off x="2020898" y="2586953"/>
            <a:ext cx="5102204" cy="3226062"/>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78"/>
          <p:cNvSpPr txBox="1">
            <a:spLocks noGrp="1"/>
          </p:cNvSpPr>
          <p:nvPr>
            <p:ph type="sldNum" sz="quarter" idx="4294967295"/>
          </p:nvPr>
        </p:nvSpPr>
        <p:spPr>
          <a:xfrm>
            <a:off x="8592773" y="6299646"/>
            <a:ext cx="2590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10</a:t>
            </a:fld>
            <a:endParaRPr/>
          </a:p>
        </p:txBody>
      </p:sp>
      <p:sp>
        <p:nvSpPr>
          <p:cNvPr id="136" name="Motivation und Aufgabenstellung"/>
          <p:cNvSpPr txBox="1">
            <a:spLocks noGrp="1"/>
          </p:cNvSpPr>
          <p:nvPr>
            <p:ph type="body" sz="quarter" idx="1"/>
          </p:nvPr>
        </p:nvSpPr>
        <p:spPr>
          <a:xfrm>
            <a:off x="311698" y="95371"/>
            <a:ext cx="4894324" cy="1075075"/>
          </a:xfrm>
          <a:prstGeom prst="rect">
            <a:avLst/>
          </a:prstGeom>
        </p:spPr>
        <p:txBody>
          <a:bodyPr/>
          <a:lstStyle/>
          <a:p>
            <a:r>
              <a:rPr lang="de-DE" dirty="0"/>
              <a:t>Vergleich Merkmalsextraktoren</a:t>
            </a:r>
            <a:endParaRPr dirty="0"/>
          </a:p>
        </p:txBody>
      </p:sp>
      <p:sp>
        <p:nvSpPr>
          <p:cNvPr id="11" name="Textfeld 10">
            <a:extLst>
              <a:ext uri="{FF2B5EF4-FFF2-40B4-BE49-F238E27FC236}">
                <a16:creationId xmlns:a16="http://schemas.microsoft.com/office/drawing/2014/main" id="{19DA7942-7938-4611-9844-E72C0D007FE0}"/>
              </a:ext>
            </a:extLst>
          </p:cNvPr>
          <p:cNvSpPr txBox="1"/>
          <p:nvPr/>
        </p:nvSpPr>
        <p:spPr>
          <a:xfrm>
            <a:off x="520541" y="1557169"/>
            <a:ext cx="4455111" cy="477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pic>
        <p:nvPicPr>
          <p:cNvPr id="3" name="Grafik 2" descr="Ein Bild, das Tisch enthält.&#10;&#10;Automatisch generierte Beschreibung">
            <a:extLst>
              <a:ext uri="{FF2B5EF4-FFF2-40B4-BE49-F238E27FC236}">
                <a16:creationId xmlns:a16="http://schemas.microsoft.com/office/drawing/2014/main" id="{1E4849D2-5649-41AC-AF33-20C923F18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66" y="2669198"/>
            <a:ext cx="7679267" cy="3035364"/>
          </a:xfrm>
          <a:prstGeom prst="rect">
            <a:avLst/>
          </a:prstGeom>
        </p:spPr>
      </p:pic>
      <p:sp>
        <p:nvSpPr>
          <p:cNvPr id="7" name="Rechteck 6">
            <a:extLst>
              <a:ext uri="{FF2B5EF4-FFF2-40B4-BE49-F238E27FC236}">
                <a16:creationId xmlns:a16="http://schemas.microsoft.com/office/drawing/2014/main" id="{4065D7D0-A44A-41FA-8F64-077832FAB388}"/>
              </a:ext>
            </a:extLst>
          </p:cNvPr>
          <p:cNvSpPr/>
          <p:nvPr/>
        </p:nvSpPr>
        <p:spPr>
          <a:xfrm>
            <a:off x="7099300" y="3166811"/>
            <a:ext cx="1245400" cy="2484000"/>
          </a:xfrm>
          <a:prstGeom prst="rect">
            <a:avLst/>
          </a:prstGeom>
          <a:noFill/>
          <a:ln w="50800" cap="flat">
            <a:solidFill>
              <a:srgbClr val="0056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8" name="Textfeld 7">
            <a:extLst>
              <a:ext uri="{FF2B5EF4-FFF2-40B4-BE49-F238E27FC236}">
                <a16:creationId xmlns:a16="http://schemas.microsoft.com/office/drawing/2014/main" id="{F05E2E1D-E0D6-4BC2-A460-C0982EE46DFD}"/>
              </a:ext>
            </a:extLst>
          </p:cNvPr>
          <p:cNvSpPr txBox="1"/>
          <p:nvPr/>
        </p:nvSpPr>
        <p:spPr>
          <a:xfrm>
            <a:off x="311698" y="1464733"/>
            <a:ext cx="8540124"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err="1">
                <a:ln>
                  <a:noFill/>
                </a:ln>
                <a:solidFill>
                  <a:srgbClr val="000000"/>
                </a:solidFill>
                <a:effectLst/>
                <a:uFillTx/>
                <a:latin typeface="+mj-lt"/>
                <a:ea typeface="+mj-ea"/>
                <a:cs typeface="+mj-cs"/>
                <a:sym typeface="Arial"/>
              </a:rPr>
              <a:t>TensorFlow</a:t>
            </a:r>
            <a:r>
              <a:rPr kumimoji="0" lang="de-DE" sz="2000" b="0" i="0" u="none" strike="noStrike" cap="none" spc="0" normalizeH="0" baseline="0" dirty="0">
                <a:ln>
                  <a:noFill/>
                </a:ln>
                <a:solidFill>
                  <a:srgbClr val="000000"/>
                </a:solidFill>
                <a:effectLst/>
                <a:uFillTx/>
                <a:latin typeface="+mj-lt"/>
                <a:ea typeface="+mj-ea"/>
                <a:cs typeface="+mj-cs"/>
                <a:sym typeface="Arial"/>
              </a:rPr>
              <a:t> bietet API zur Einbindung und Training neuronaler Netze</a:t>
            </a:r>
          </a:p>
          <a:p>
            <a:pPr marL="342900" marR="0" indent="-342900"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Die </a:t>
            </a:r>
            <a:r>
              <a:rPr lang="de-DE" sz="2000" dirty="0"/>
              <a:t>höhere Fehlerrate wird aufgrund der geringen Parameteranzahl des Netzes hingenommen  </a:t>
            </a:r>
          </a:p>
        </p:txBody>
      </p:sp>
      <p:sp>
        <p:nvSpPr>
          <p:cNvPr id="2" name="Textfeld 1">
            <a:extLst>
              <a:ext uri="{FF2B5EF4-FFF2-40B4-BE49-F238E27FC236}">
                <a16:creationId xmlns:a16="http://schemas.microsoft.com/office/drawing/2014/main" id="{CE7D60B8-1CFC-4688-916F-52A0724E3594}"/>
              </a:ext>
            </a:extLst>
          </p:cNvPr>
          <p:cNvSpPr txBox="1"/>
          <p:nvPr/>
        </p:nvSpPr>
        <p:spPr>
          <a:xfrm>
            <a:off x="8398855" y="5473734"/>
            <a:ext cx="259050"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900" b="0" i="0" u="none" strike="noStrike" cap="none" spc="0" normalizeH="0" baseline="0" dirty="0">
                <a:ln>
                  <a:noFill/>
                </a:ln>
                <a:solidFill>
                  <a:srgbClr val="000000"/>
                </a:solidFill>
                <a:effectLst/>
                <a:uFillTx/>
                <a:latin typeface="+mj-lt"/>
                <a:ea typeface="+mj-ea"/>
                <a:cs typeface="+mj-cs"/>
                <a:sym typeface="Arial"/>
              </a:rPr>
              <a:t>[3]</a:t>
            </a:r>
            <a:endParaRPr kumimoji="0" lang="en-GB" sz="9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57602155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78"/>
          <p:cNvSpPr txBox="1">
            <a:spLocks noGrp="1"/>
          </p:cNvSpPr>
          <p:nvPr>
            <p:ph type="sldNum" sz="quarter" idx="4294967295"/>
          </p:nvPr>
        </p:nvSpPr>
        <p:spPr>
          <a:xfrm>
            <a:off x="8592773" y="6299646"/>
            <a:ext cx="2590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11</a:t>
            </a:fld>
            <a:endParaRPr/>
          </a:p>
        </p:txBody>
      </p:sp>
      <p:sp>
        <p:nvSpPr>
          <p:cNvPr id="136" name="Motivation und Aufgabenstellung"/>
          <p:cNvSpPr txBox="1">
            <a:spLocks noGrp="1"/>
          </p:cNvSpPr>
          <p:nvPr>
            <p:ph type="body" sz="quarter" idx="1"/>
          </p:nvPr>
        </p:nvSpPr>
        <p:spPr>
          <a:xfrm>
            <a:off x="311698" y="95371"/>
            <a:ext cx="4894324" cy="1075075"/>
          </a:xfrm>
          <a:prstGeom prst="rect">
            <a:avLst/>
          </a:prstGeom>
        </p:spPr>
        <p:txBody>
          <a:bodyPr/>
          <a:lstStyle/>
          <a:p>
            <a:r>
              <a:rPr lang="de-DE" dirty="0"/>
              <a:t>Vergleich Klassifikatoren</a:t>
            </a:r>
            <a:endParaRPr dirty="0"/>
          </a:p>
        </p:txBody>
      </p:sp>
      <p:sp>
        <p:nvSpPr>
          <p:cNvPr id="11" name="Textfeld 10">
            <a:extLst>
              <a:ext uri="{FF2B5EF4-FFF2-40B4-BE49-F238E27FC236}">
                <a16:creationId xmlns:a16="http://schemas.microsoft.com/office/drawing/2014/main" id="{19DA7942-7938-4611-9844-E72C0D007FE0}"/>
              </a:ext>
            </a:extLst>
          </p:cNvPr>
          <p:cNvSpPr txBox="1"/>
          <p:nvPr/>
        </p:nvSpPr>
        <p:spPr>
          <a:xfrm>
            <a:off x="520541" y="1557169"/>
            <a:ext cx="4455111" cy="477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pic>
        <p:nvPicPr>
          <p:cNvPr id="2" name="Grafik 1" descr="Ein Bild, das Tisch enthält.&#10;&#10;Automatisch generierte Beschreibung">
            <a:extLst>
              <a:ext uri="{FF2B5EF4-FFF2-40B4-BE49-F238E27FC236}">
                <a16:creationId xmlns:a16="http://schemas.microsoft.com/office/drawing/2014/main" id="{4D58B397-7C28-46E2-8254-F2EF17415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777" y="1557169"/>
            <a:ext cx="5489596" cy="1728329"/>
          </a:xfrm>
          <a:prstGeom prst="rect">
            <a:avLst/>
          </a:prstGeom>
        </p:spPr>
      </p:pic>
      <p:sp>
        <p:nvSpPr>
          <p:cNvPr id="4" name="Rechteck 3">
            <a:extLst>
              <a:ext uri="{FF2B5EF4-FFF2-40B4-BE49-F238E27FC236}">
                <a16:creationId xmlns:a16="http://schemas.microsoft.com/office/drawing/2014/main" id="{6E42D691-E5E5-4784-B756-050043E07F0E}"/>
              </a:ext>
            </a:extLst>
          </p:cNvPr>
          <p:cNvSpPr/>
          <p:nvPr/>
        </p:nvSpPr>
        <p:spPr>
          <a:xfrm>
            <a:off x="1728000" y="2844000"/>
            <a:ext cx="5391150" cy="396000"/>
          </a:xfrm>
          <a:prstGeom prst="rect">
            <a:avLst/>
          </a:prstGeom>
          <a:noFill/>
          <a:ln w="50800" cap="flat">
            <a:solidFill>
              <a:srgbClr val="0056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5" name="Textfeld 4">
            <a:extLst>
              <a:ext uri="{FF2B5EF4-FFF2-40B4-BE49-F238E27FC236}">
                <a16:creationId xmlns:a16="http://schemas.microsoft.com/office/drawing/2014/main" id="{C8A54FE0-68A1-4D5B-B78E-FFD99167B219}"/>
              </a:ext>
            </a:extLst>
          </p:cNvPr>
          <p:cNvSpPr txBox="1"/>
          <p:nvPr/>
        </p:nvSpPr>
        <p:spPr>
          <a:xfrm>
            <a:off x="311699" y="3546511"/>
            <a:ext cx="8540123" cy="2554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err="1"/>
              <a:t>Faster</a:t>
            </a:r>
            <a:r>
              <a:rPr lang="de-DE" sz="2000" dirty="0"/>
              <a:t> R-CNN erreicht trotz größerer Bildinformationen vergleichbare Genauigkeit</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de-DE" sz="2000" b="0" i="0" u="none" strike="noStrike" cap="none" spc="0" normalizeH="0" baseline="0" dirty="0">
              <a:ln>
                <a:noFill/>
              </a:ln>
              <a:solidFill>
                <a:srgbClr val="000000"/>
              </a:solidFill>
              <a:effectLst/>
              <a:uFillTx/>
              <a:latin typeface="+mj-lt"/>
              <a:ea typeface="+mj-ea"/>
              <a:cs typeface="+mj-cs"/>
              <a:sym typeface="Arial"/>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err="1"/>
              <a:t>MobileNet</a:t>
            </a:r>
            <a:r>
              <a:rPr lang="de-DE" sz="2000" dirty="0"/>
              <a:t> Backbone erreicht geringeren </a:t>
            </a:r>
            <a:r>
              <a:rPr lang="de-DE" sz="2000" dirty="0" err="1"/>
              <a:t>mAP</a:t>
            </a:r>
            <a:r>
              <a:rPr lang="de-DE" sz="2000" dirty="0"/>
              <a:t> als VGG-16. Geschwindigkeit durch </a:t>
            </a:r>
            <a:r>
              <a:rPr lang="de-DE" sz="2000" dirty="0" err="1"/>
              <a:t>MobileNet</a:t>
            </a:r>
            <a:r>
              <a:rPr lang="de-DE" sz="2000" dirty="0"/>
              <a:t> jedoch höher</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de-DE" sz="2000" b="0" i="0" u="none" strike="noStrike" cap="none" spc="0" normalizeH="0" baseline="0" dirty="0">
              <a:ln>
                <a:noFill/>
              </a:ln>
              <a:solidFill>
                <a:srgbClr val="000000"/>
              </a:solidFill>
              <a:effectLst/>
              <a:uFillTx/>
              <a:latin typeface="+mj-lt"/>
              <a:ea typeface="+mj-ea"/>
              <a:cs typeface="+mj-cs"/>
              <a:sym typeface="Arial"/>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Auswahl fällt auf </a:t>
            </a:r>
            <a:r>
              <a:rPr lang="de-DE" sz="2000" dirty="0" err="1"/>
              <a:t>MobileNet</a:t>
            </a:r>
            <a:r>
              <a:rPr lang="de-DE" sz="2000" dirty="0"/>
              <a:t> SSD wegen des Trade-Offs zwischen Genauigkeit, Geschwindigkeit und Größe bei</a:t>
            </a:r>
            <a:endParaRPr kumimoji="0" lang="en-GB" sz="2000" b="0" i="0" u="none" strike="noStrike" cap="none" spc="0" normalizeH="0" baseline="0" dirty="0">
              <a:ln>
                <a:noFill/>
              </a:ln>
              <a:solidFill>
                <a:srgbClr val="000000"/>
              </a:solidFill>
              <a:effectLst/>
              <a:uFillTx/>
              <a:latin typeface="+mj-lt"/>
              <a:ea typeface="+mj-ea"/>
              <a:cs typeface="+mj-cs"/>
              <a:sym typeface="Arial"/>
            </a:endParaRPr>
          </a:p>
        </p:txBody>
      </p:sp>
      <p:sp>
        <p:nvSpPr>
          <p:cNvPr id="3" name="Textfeld 2">
            <a:extLst>
              <a:ext uri="{FF2B5EF4-FFF2-40B4-BE49-F238E27FC236}">
                <a16:creationId xmlns:a16="http://schemas.microsoft.com/office/drawing/2014/main" id="{BE4A3D9E-BB7C-4C1D-BE47-269DB30C2C0E}"/>
              </a:ext>
            </a:extLst>
          </p:cNvPr>
          <p:cNvSpPr txBox="1"/>
          <p:nvPr/>
        </p:nvSpPr>
        <p:spPr>
          <a:xfrm>
            <a:off x="7156950" y="3069762"/>
            <a:ext cx="259050"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900" b="0" i="0" u="none" strike="noStrike" cap="none" spc="0" normalizeH="0" baseline="0" dirty="0">
                <a:ln>
                  <a:noFill/>
                </a:ln>
                <a:solidFill>
                  <a:srgbClr val="000000"/>
                </a:solidFill>
                <a:effectLst/>
                <a:uFillTx/>
                <a:latin typeface="+mj-lt"/>
                <a:ea typeface="+mj-ea"/>
                <a:cs typeface="+mj-cs"/>
                <a:sym typeface="Arial"/>
              </a:rPr>
              <a:t>[4]</a:t>
            </a:r>
            <a:endParaRPr kumimoji="0" lang="en-GB" sz="9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80948443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78"/>
          <p:cNvSpPr txBox="1">
            <a:spLocks noGrp="1"/>
          </p:cNvSpPr>
          <p:nvPr>
            <p:ph type="sldNum" sz="quarter" idx="4294967295"/>
          </p:nvPr>
        </p:nvSpPr>
        <p:spPr>
          <a:xfrm>
            <a:off x="8592773" y="6299646"/>
            <a:ext cx="2590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12</a:t>
            </a:fld>
            <a:endParaRPr/>
          </a:p>
        </p:txBody>
      </p:sp>
      <p:sp>
        <p:nvSpPr>
          <p:cNvPr id="136" name="Motivation und Aufgabenstellung"/>
          <p:cNvSpPr txBox="1">
            <a:spLocks noGrp="1"/>
          </p:cNvSpPr>
          <p:nvPr>
            <p:ph type="body" sz="quarter" idx="1"/>
          </p:nvPr>
        </p:nvSpPr>
        <p:spPr>
          <a:xfrm>
            <a:off x="311698" y="95371"/>
            <a:ext cx="4894324" cy="1075075"/>
          </a:xfrm>
          <a:prstGeom prst="rect">
            <a:avLst/>
          </a:prstGeom>
        </p:spPr>
        <p:txBody>
          <a:bodyPr/>
          <a:lstStyle/>
          <a:p>
            <a:r>
              <a:rPr lang="de-DE" dirty="0"/>
              <a:t>Training neuronaler Netze</a:t>
            </a:r>
            <a:endParaRPr dirty="0"/>
          </a:p>
        </p:txBody>
      </p:sp>
      <p:sp>
        <p:nvSpPr>
          <p:cNvPr id="11" name="Textfeld 10">
            <a:extLst>
              <a:ext uri="{FF2B5EF4-FFF2-40B4-BE49-F238E27FC236}">
                <a16:creationId xmlns:a16="http://schemas.microsoft.com/office/drawing/2014/main" id="{19DA7942-7938-4611-9844-E72C0D007FE0}"/>
              </a:ext>
            </a:extLst>
          </p:cNvPr>
          <p:cNvSpPr txBox="1"/>
          <p:nvPr/>
        </p:nvSpPr>
        <p:spPr>
          <a:xfrm>
            <a:off x="520541" y="1557169"/>
            <a:ext cx="4455111" cy="477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pic>
        <p:nvPicPr>
          <p:cNvPr id="5" name="Grafik 4" descr="Ein Bild, das Boden, drinnen, Decke, Raum enthält.&#10;&#10;Automatisch generierte Beschreibung">
            <a:extLst>
              <a:ext uri="{FF2B5EF4-FFF2-40B4-BE49-F238E27FC236}">
                <a16:creationId xmlns:a16="http://schemas.microsoft.com/office/drawing/2014/main" id="{F4B07A61-7080-4B80-958C-5A0DDDDDD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880" y="3525681"/>
            <a:ext cx="4477942" cy="2518842"/>
          </a:xfrm>
          <a:prstGeom prst="rect">
            <a:avLst/>
          </a:prstGeom>
        </p:spPr>
      </p:pic>
      <p:pic>
        <p:nvPicPr>
          <p:cNvPr id="7" name="Grafik 6" descr="Ein Bild, das Regenschirm, Zubehör, Person, draußen enthält.&#10;&#10;Automatisch generierte Beschreibung">
            <a:extLst>
              <a:ext uri="{FF2B5EF4-FFF2-40B4-BE49-F238E27FC236}">
                <a16:creationId xmlns:a16="http://schemas.microsoft.com/office/drawing/2014/main" id="{F6B8F4A5-84E4-4689-AF3B-4E9450DD9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3880" y="1424579"/>
            <a:ext cx="1487389" cy="1979063"/>
          </a:xfrm>
          <a:prstGeom prst="rect">
            <a:avLst/>
          </a:prstGeom>
        </p:spPr>
      </p:pic>
      <p:pic>
        <p:nvPicPr>
          <p:cNvPr id="14" name="Grafik 13" descr="Ein Bild, das Schnee, draußen, Skifahren, Personen enthält.&#10;&#10;Automatisch generierte Beschreibung">
            <a:extLst>
              <a:ext uri="{FF2B5EF4-FFF2-40B4-BE49-F238E27FC236}">
                <a16:creationId xmlns:a16="http://schemas.microsoft.com/office/drawing/2014/main" id="{482DEF9A-90B5-465D-B469-0E72BCD1FF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256" y="1424578"/>
            <a:ext cx="2971566" cy="1979063"/>
          </a:xfrm>
          <a:prstGeom prst="rect">
            <a:avLst/>
          </a:prstGeom>
        </p:spPr>
      </p:pic>
      <p:sp>
        <p:nvSpPr>
          <p:cNvPr id="15" name="Textfeld 14">
            <a:extLst>
              <a:ext uri="{FF2B5EF4-FFF2-40B4-BE49-F238E27FC236}">
                <a16:creationId xmlns:a16="http://schemas.microsoft.com/office/drawing/2014/main" id="{36D21B48-19E8-46DE-B666-800F6F83C522}"/>
              </a:ext>
            </a:extLst>
          </p:cNvPr>
          <p:cNvSpPr txBox="1"/>
          <p:nvPr/>
        </p:nvSpPr>
        <p:spPr>
          <a:xfrm>
            <a:off x="292178" y="1643407"/>
            <a:ext cx="3978361" cy="37856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solidFill>
                  <a:schemeClr val="tx1"/>
                </a:solidFill>
              </a:rPr>
              <a:t>Der</a:t>
            </a:r>
            <a:r>
              <a:rPr lang="de-DE" sz="2000" dirty="0">
                <a:solidFill>
                  <a:srgbClr val="0056A0"/>
                </a:solidFill>
              </a:rPr>
              <a:t> COCO</a:t>
            </a:r>
            <a:r>
              <a:rPr lang="de-DE" sz="2000" dirty="0"/>
              <a:t>-Datensatz enthält ca. 65000 etikettierte Bilder von Personen</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Unterteilung des </a:t>
            </a:r>
            <a:r>
              <a:rPr lang="de-DE" sz="2000" dirty="0">
                <a:solidFill>
                  <a:srgbClr val="0056A0"/>
                </a:solidFill>
              </a:rPr>
              <a:t>COCO</a:t>
            </a:r>
            <a:r>
              <a:rPr lang="de-DE" sz="2000" dirty="0"/>
              <a:t>-</a:t>
            </a:r>
            <a:r>
              <a:rPr lang="de-DE" sz="2000" dirty="0" err="1"/>
              <a:t>trainingsdatensatzes</a:t>
            </a:r>
            <a:r>
              <a:rPr lang="de-DE" sz="2000" dirty="0"/>
              <a:t> da Validierungsdatensatz nicht etikettiert</a:t>
            </a:r>
          </a:p>
          <a:p>
            <a:pPr marR="0" algn="l" defTabSz="914400" rtl="0" fontAlgn="auto" latinLnBrk="0" hangingPunct="0">
              <a:lnSpc>
                <a:spcPct val="100000"/>
              </a:lnSpc>
              <a:spcBef>
                <a:spcPts val="0"/>
              </a:spcBef>
              <a:spcAft>
                <a:spcPts val="0"/>
              </a:spcAft>
              <a:buClrTx/>
              <a:buSzTx/>
              <a:tabLst/>
            </a:pPr>
            <a:endParaRPr kumimoji="0" lang="de-DE" sz="2000" b="0" i="0" u="none" strike="noStrike" cap="none" spc="0" normalizeH="0" baseline="0" dirty="0">
              <a:ln>
                <a:noFill/>
              </a:ln>
              <a:solidFill>
                <a:srgbClr val="000000"/>
              </a:solidFill>
              <a:effectLst/>
              <a:uFillTx/>
              <a:latin typeface="+mj-lt"/>
              <a:ea typeface="+mj-ea"/>
              <a:cs typeface="+mj-cs"/>
              <a:sym typeface="Arial"/>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Ein </a:t>
            </a:r>
            <a:r>
              <a:rPr lang="de-DE" sz="2000" dirty="0">
                <a:solidFill>
                  <a:srgbClr val="00B050"/>
                </a:solidFill>
              </a:rPr>
              <a:t>eigener</a:t>
            </a:r>
            <a:r>
              <a:rPr lang="de-DE" sz="2000" dirty="0"/>
              <a:t> Testdatensatz wurde erstellt und enthält 160 Bilder</a:t>
            </a:r>
          </a:p>
        </p:txBody>
      </p:sp>
      <p:sp>
        <p:nvSpPr>
          <p:cNvPr id="16" name="Rechteck 15">
            <a:extLst>
              <a:ext uri="{FF2B5EF4-FFF2-40B4-BE49-F238E27FC236}">
                <a16:creationId xmlns:a16="http://schemas.microsoft.com/office/drawing/2014/main" id="{B64A86BF-3FA7-49E7-A7A5-BB10B1954BD5}"/>
              </a:ext>
            </a:extLst>
          </p:cNvPr>
          <p:cNvSpPr/>
          <p:nvPr/>
        </p:nvSpPr>
        <p:spPr>
          <a:xfrm>
            <a:off x="4373880" y="1425569"/>
            <a:ext cx="4477942" cy="1972551"/>
          </a:xfrm>
          <a:prstGeom prst="rect">
            <a:avLst/>
          </a:prstGeom>
          <a:noFill/>
          <a:ln w="50800" cap="flat">
            <a:solidFill>
              <a:srgbClr val="0056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18" name="Rechteck 17">
            <a:extLst>
              <a:ext uri="{FF2B5EF4-FFF2-40B4-BE49-F238E27FC236}">
                <a16:creationId xmlns:a16="http://schemas.microsoft.com/office/drawing/2014/main" id="{D8806EF5-D959-459A-8F52-552A9889E48F}"/>
              </a:ext>
            </a:extLst>
          </p:cNvPr>
          <p:cNvSpPr/>
          <p:nvPr/>
        </p:nvSpPr>
        <p:spPr>
          <a:xfrm>
            <a:off x="4373880" y="3536231"/>
            <a:ext cx="4477942" cy="2484000"/>
          </a:xfrm>
          <a:prstGeom prst="rect">
            <a:avLst/>
          </a:prstGeom>
          <a:noFill/>
          <a:ln w="508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2" name="Textfeld 1">
            <a:extLst>
              <a:ext uri="{FF2B5EF4-FFF2-40B4-BE49-F238E27FC236}">
                <a16:creationId xmlns:a16="http://schemas.microsoft.com/office/drawing/2014/main" id="{E2B522DF-28EC-480E-8059-94FC391BD923}"/>
              </a:ext>
            </a:extLst>
          </p:cNvPr>
          <p:cNvSpPr txBox="1"/>
          <p:nvPr/>
        </p:nvSpPr>
        <p:spPr>
          <a:xfrm>
            <a:off x="8855977" y="3231073"/>
            <a:ext cx="259050"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900" b="0" i="0" u="none" strike="noStrike" cap="none" spc="0" normalizeH="0" baseline="0" dirty="0">
                <a:ln>
                  <a:noFill/>
                </a:ln>
                <a:solidFill>
                  <a:srgbClr val="000000"/>
                </a:solidFill>
                <a:effectLst/>
                <a:uFillTx/>
                <a:latin typeface="+mj-lt"/>
                <a:ea typeface="+mj-ea"/>
                <a:cs typeface="+mj-cs"/>
                <a:sym typeface="Arial"/>
              </a:rPr>
              <a:t>[5]</a:t>
            </a:r>
            <a:endParaRPr kumimoji="0" lang="en-GB" sz="9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75172396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78"/>
          <p:cNvSpPr txBox="1">
            <a:spLocks noGrp="1"/>
          </p:cNvSpPr>
          <p:nvPr>
            <p:ph type="sldNum" sz="quarter" idx="4294967295"/>
          </p:nvPr>
        </p:nvSpPr>
        <p:spPr>
          <a:xfrm>
            <a:off x="8592773" y="6299646"/>
            <a:ext cx="2590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13</a:t>
            </a:fld>
            <a:endParaRPr/>
          </a:p>
        </p:txBody>
      </p:sp>
      <p:sp>
        <p:nvSpPr>
          <p:cNvPr id="136" name="Motivation und Aufgabenstellung"/>
          <p:cNvSpPr txBox="1">
            <a:spLocks noGrp="1"/>
          </p:cNvSpPr>
          <p:nvPr>
            <p:ph type="body" sz="quarter" idx="1"/>
          </p:nvPr>
        </p:nvSpPr>
        <p:spPr>
          <a:xfrm>
            <a:off x="311698" y="95371"/>
            <a:ext cx="4894324" cy="1075075"/>
          </a:xfrm>
          <a:prstGeom prst="rect">
            <a:avLst/>
          </a:prstGeom>
        </p:spPr>
        <p:txBody>
          <a:bodyPr/>
          <a:lstStyle/>
          <a:p>
            <a:r>
              <a:rPr lang="de-DE" dirty="0"/>
              <a:t>Modifikation Faltungsnetzwerk</a:t>
            </a:r>
            <a:endParaRPr dirty="0"/>
          </a:p>
        </p:txBody>
      </p:sp>
      <p:sp>
        <p:nvSpPr>
          <p:cNvPr id="11" name="Textfeld 10">
            <a:extLst>
              <a:ext uri="{FF2B5EF4-FFF2-40B4-BE49-F238E27FC236}">
                <a16:creationId xmlns:a16="http://schemas.microsoft.com/office/drawing/2014/main" id="{19DA7942-7938-4611-9844-E72C0D007FE0}"/>
              </a:ext>
            </a:extLst>
          </p:cNvPr>
          <p:cNvSpPr txBox="1"/>
          <p:nvPr/>
        </p:nvSpPr>
        <p:spPr>
          <a:xfrm>
            <a:off x="520541" y="1557169"/>
            <a:ext cx="4455111" cy="477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pic>
        <p:nvPicPr>
          <p:cNvPr id="5" name="Grafik 4">
            <a:extLst>
              <a:ext uri="{FF2B5EF4-FFF2-40B4-BE49-F238E27FC236}">
                <a16:creationId xmlns:a16="http://schemas.microsoft.com/office/drawing/2014/main" id="{1E144497-8001-49CC-9DEF-E694FF26B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694" y="2353392"/>
            <a:ext cx="6090609" cy="3761079"/>
          </a:xfrm>
          <a:prstGeom prst="rect">
            <a:avLst/>
          </a:prstGeom>
        </p:spPr>
      </p:pic>
      <p:sp>
        <p:nvSpPr>
          <p:cNvPr id="6" name="Textfeld 5">
            <a:extLst>
              <a:ext uri="{FF2B5EF4-FFF2-40B4-BE49-F238E27FC236}">
                <a16:creationId xmlns:a16="http://schemas.microsoft.com/office/drawing/2014/main" id="{30082D6F-4CA3-470E-B399-50F5FFC3DAEB}"/>
              </a:ext>
            </a:extLst>
          </p:cNvPr>
          <p:cNvSpPr txBox="1"/>
          <p:nvPr/>
        </p:nvSpPr>
        <p:spPr>
          <a:xfrm>
            <a:off x="1526694" y="1337733"/>
            <a:ext cx="6181048"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Höhere Genauigkeit </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Weniger Parameter </a:t>
            </a:r>
            <a:r>
              <a:rPr kumimoji="0" lang="de-DE" sz="2000" b="0" i="0" u="none" strike="noStrike" cap="none" spc="0" normalizeH="0" baseline="0" dirty="0">
                <a:ln>
                  <a:noFill/>
                </a:ln>
                <a:solidFill>
                  <a:srgbClr val="000000"/>
                </a:solidFill>
                <a:effectLst/>
                <a:uFillTx/>
                <a:latin typeface="+mj-lt"/>
                <a:ea typeface="+mj-ea"/>
                <a:cs typeface="+mj-cs"/>
                <a:sym typeface="Wingdings" panose="05000000000000000000" pitchFamily="2" charset="2"/>
              </a:rPr>
              <a:t> Weniger Speicherplatz</a:t>
            </a:r>
          </a:p>
        </p:txBody>
      </p:sp>
      <p:sp>
        <p:nvSpPr>
          <p:cNvPr id="3" name="Rechteck 2">
            <a:extLst>
              <a:ext uri="{FF2B5EF4-FFF2-40B4-BE49-F238E27FC236}">
                <a16:creationId xmlns:a16="http://schemas.microsoft.com/office/drawing/2014/main" id="{ADABF7D5-6486-48DE-BFC1-DD828C13FAC3}"/>
              </a:ext>
            </a:extLst>
          </p:cNvPr>
          <p:cNvSpPr/>
          <p:nvPr/>
        </p:nvSpPr>
        <p:spPr>
          <a:xfrm>
            <a:off x="5452044" y="2743200"/>
            <a:ext cx="2212875" cy="2853267"/>
          </a:xfrm>
          <a:prstGeom prst="rect">
            <a:avLst/>
          </a:prstGeom>
          <a:solidFill>
            <a:srgbClr val="FFFFFF"/>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4" name="Rechteck 3">
            <a:extLst>
              <a:ext uri="{FF2B5EF4-FFF2-40B4-BE49-F238E27FC236}">
                <a16:creationId xmlns:a16="http://schemas.microsoft.com/office/drawing/2014/main" id="{C9B6AFAE-0CAF-4C3F-BDBC-0794030644F7}"/>
              </a:ext>
            </a:extLst>
          </p:cNvPr>
          <p:cNvSpPr/>
          <p:nvPr/>
        </p:nvSpPr>
        <p:spPr>
          <a:xfrm>
            <a:off x="5206022" y="2743200"/>
            <a:ext cx="492045" cy="492772"/>
          </a:xfrm>
          <a:prstGeom prst="rect">
            <a:avLst/>
          </a:prstGeom>
          <a:solidFill>
            <a:srgbClr val="FFFFFF"/>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7" name="Rechteck 6">
            <a:extLst>
              <a:ext uri="{FF2B5EF4-FFF2-40B4-BE49-F238E27FC236}">
                <a16:creationId xmlns:a16="http://schemas.microsoft.com/office/drawing/2014/main" id="{6E4451B6-721A-407E-B585-2DA7CF6F27F7}"/>
              </a:ext>
            </a:extLst>
          </p:cNvPr>
          <p:cNvSpPr/>
          <p:nvPr/>
        </p:nvSpPr>
        <p:spPr>
          <a:xfrm>
            <a:off x="5231422" y="4428835"/>
            <a:ext cx="492045" cy="492772"/>
          </a:xfrm>
          <a:prstGeom prst="rect">
            <a:avLst/>
          </a:prstGeom>
          <a:solidFill>
            <a:srgbClr val="FFFFFF"/>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pic>
        <p:nvPicPr>
          <p:cNvPr id="10" name="Grafik 9">
            <a:extLst>
              <a:ext uri="{FF2B5EF4-FFF2-40B4-BE49-F238E27FC236}">
                <a16:creationId xmlns:a16="http://schemas.microsoft.com/office/drawing/2014/main" id="{8262F3EE-F57A-49FC-9680-72D83FD3DC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1137" y="3342034"/>
            <a:ext cx="907972" cy="714360"/>
          </a:xfrm>
          <a:prstGeom prst="rect">
            <a:avLst/>
          </a:prstGeom>
        </p:spPr>
      </p:pic>
      <p:pic>
        <p:nvPicPr>
          <p:cNvPr id="13" name="Grafik 12">
            <a:extLst>
              <a:ext uri="{FF2B5EF4-FFF2-40B4-BE49-F238E27FC236}">
                <a16:creationId xmlns:a16="http://schemas.microsoft.com/office/drawing/2014/main" id="{8F147970-F879-47BB-92C6-529BC332B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1021" y="3429000"/>
            <a:ext cx="683064" cy="537411"/>
          </a:xfrm>
          <a:prstGeom prst="rect">
            <a:avLst/>
          </a:prstGeom>
        </p:spPr>
      </p:pic>
      <p:pic>
        <p:nvPicPr>
          <p:cNvPr id="16" name="Grafik 15">
            <a:extLst>
              <a:ext uri="{FF2B5EF4-FFF2-40B4-BE49-F238E27FC236}">
                <a16:creationId xmlns:a16="http://schemas.microsoft.com/office/drawing/2014/main" id="{C0782309-E7FB-4352-B8ED-5BEAC39368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74489" y="3557584"/>
            <a:ext cx="409575" cy="104775"/>
          </a:xfrm>
          <a:prstGeom prst="rect">
            <a:avLst/>
          </a:prstGeom>
        </p:spPr>
      </p:pic>
      <p:pic>
        <p:nvPicPr>
          <p:cNvPr id="17" name="Grafik 16">
            <a:extLst>
              <a:ext uri="{FF2B5EF4-FFF2-40B4-BE49-F238E27FC236}">
                <a16:creationId xmlns:a16="http://schemas.microsoft.com/office/drawing/2014/main" id="{4DD4D749-0CA5-4E98-83DB-E3B1F030CF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37073" y="3514723"/>
            <a:ext cx="190500" cy="190500"/>
          </a:xfrm>
          <a:prstGeom prst="rect">
            <a:avLst/>
          </a:prstGeom>
        </p:spPr>
      </p:pic>
      <p:pic>
        <p:nvPicPr>
          <p:cNvPr id="18" name="Grafik 17">
            <a:extLst>
              <a:ext uri="{FF2B5EF4-FFF2-40B4-BE49-F238E27FC236}">
                <a16:creationId xmlns:a16="http://schemas.microsoft.com/office/drawing/2014/main" id="{5E63087F-B4F0-44DC-8759-C8B257A155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99944" y="3600448"/>
            <a:ext cx="285750" cy="9525"/>
          </a:xfrm>
          <a:prstGeom prst="rect">
            <a:avLst/>
          </a:prstGeom>
        </p:spPr>
      </p:pic>
    </p:spTree>
    <p:extLst>
      <p:ext uri="{BB962C8B-B14F-4D97-AF65-F5344CB8AC3E}">
        <p14:creationId xmlns:p14="http://schemas.microsoft.com/office/powerpoint/2010/main" val="254300653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143"/>
          <p:cNvSpPr txBox="1">
            <a:spLocks noGrp="1"/>
          </p:cNvSpPr>
          <p:nvPr>
            <p:ph type="sldNum" sz="quarter" idx="4294967295"/>
          </p:nvPr>
        </p:nvSpPr>
        <p:spPr>
          <a:xfrm>
            <a:off x="8592773" y="6299646"/>
            <a:ext cx="2590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14</a:t>
            </a:fld>
            <a:endParaRPr/>
          </a:p>
        </p:txBody>
      </p:sp>
      <p:sp>
        <p:nvSpPr>
          <p:cNvPr id="203" name="Validierung des Reglers"/>
          <p:cNvSpPr txBox="1">
            <a:spLocks noGrp="1"/>
          </p:cNvSpPr>
          <p:nvPr>
            <p:ph type="body" sz="quarter" idx="1"/>
          </p:nvPr>
        </p:nvSpPr>
        <p:spPr>
          <a:xfrm>
            <a:off x="311698" y="95371"/>
            <a:ext cx="4921410" cy="1075075"/>
          </a:xfrm>
          <a:prstGeom prst="rect">
            <a:avLst/>
          </a:prstGeom>
        </p:spPr>
        <p:txBody>
          <a:bodyPr/>
          <a:lstStyle/>
          <a:p>
            <a:r>
              <a:rPr lang="de-DE" dirty="0"/>
              <a:t>Benchmark nach Precision &amp; Recall</a:t>
            </a:r>
            <a:endParaRPr dirty="0"/>
          </a:p>
        </p:txBody>
      </p:sp>
      <p:pic>
        <p:nvPicPr>
          <p:cNvPr id="3" name="Grafik 2">
            <a:extLst>
              <a:ext uri="{FF2B5EF4-FFF2-40B4-BE49-F238E27FC236}">
                <a16:creationId xmlns:a16="http://schemas.microsoft.com/office/drawing/2014/main" id="{B281AD7E-8DCB-49D7-B9B2-D479FCB40B9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006200" y="2002126"/>
            <a:ext cx="5826101" cy="3250191"/>
          </a:xfrm>
          <a:prstGeom prst="rect">
            <a:avLst/>
          </a:prstGeom>
        </p:spPr>
      </p:pic>
      <p:sp>
        <p:nvSpPr>
          <p:cNvPr id="204" name="Führungsgröße wird von der Lageregelung vorgegeben…"/>
          <p:cNvSpPr txBox="1"/>
          <p:nvPr/>
        </p:nvSpPr>
        <p:spPr>
          <a:xfrm>
            <a:off x="311698" y="1605683"/>
            <a:ext cx="2827742" cy="440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r>
              <a:rPr lang="de-DE" sz="2000" dirty="0"/>
              <a:t>HOG &amp; SVM setzt sich von allen </a:t>
            </a:r>
            <a:r>
              <a:rPr lang="de-DE" sz="2000" dirty="0" err="1"/>
              <a:t>MobileNets</a:t>
            </a:r>
            <a:r>
              <a:rPr lang="de-DE" sz="2000" dirty="0"/>
              <a:t> ab</a:t>
            </a:r>
          </a:p>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endParaRPr lang="de-DE" sz="2000" dirty="0"/>
          </a:p>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r>
              <a:rPr lang="de-DE" sz="2000" dirty="0"/>
              <a:t>Einsparung der Genauigkeit für schnellere Rechenzeit durch Quantisierung erwartet</a:t>
            </a:r>
          </a:p>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endParaRPr lang="de-DE" sz="2000" dirty="0"/>
          </a:p>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r>
              <a:rPr lang="de-DE" sz="2000" dirty="0"/>
              <a:t>Unterschiede der normalen </a:t>
            </a:r>
            <a:r>
              <a:rPr lang="de-DE" sz="2000" dirty="0" err="1"/>
              <a:t>MobileNets</a:t>
            </a:r>
            <a:r>
              <a:rPr lang="de-DE" sz="2000" dirty="0"/>
              <a:t> hierbei nicht nennenswert </a:t>
            </a:r>
          </a:p>
        </p:txBody>
      </p:sp>
    </p:spTree>
    <p:extLst>
      <p:ext uri="{BB962C8B-B14F-4D97-AF65-F5344CB8AC3E}">
        <p14:creationId xmlns:p14="http://schemas.microsoft.com/office/powerpoint/2010/main" val="56965439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143"/>
          <p:cNvSpPr txBox="1">
            <a:spLocks noGrp="1"/>
          </p:cNvSpPr>
          <p:nvPr>
            <p:ph type="sldNum" sz="quarter" idx="4294967295"/>
          </p:nvPr>
        </p:nvSpPr>
        <p:spPr>
          <a:xfrm>
            <a:off x="8592773" y="6299646"/>
            <a:ext cx="2590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15</a:t>
            </a:fld>
            <a:endParaRPr/>
          </a:p>
        </p:txBody>
      </p:sp>
      <p:sp>
        <p:nvSpPr>
          <p:cNvPr id="203" name="Validierung des Reglers"/>
          <p:cNvSpPr txBox="1">
            <a:spLocks noGrp="1"/>
          </p:cNvSpPr>
          <p:nvPr>
            <p:ph type="body" sz="quarter" idx="1"/>
          </p:nvPr>
        </p:nvSpPr>
        <p:spPr>
          <a:xfrm>
            <a:off x="311698" y="95371"/>
            <a:ext cx="4921410" cy="1075075"/>
          </a:xfrm>
          <a:prstGeom prst="rect">
            <a:avLst/>
          </a:prstGeom>
        </p:spPr>
        <p:txBody>
          <a:bodyPr/>
          <a:lstStyle/>
          <a:p>
            <a:r>
              <a:rPr lang="de-DE" dirty="0"/>
              <a:t>Benchmark nach Mean Average Precision</a:t>
            </a:r>
            <a:endParaRPr dirty="0"/>
          </a:p>
        </p:txBody>
      </p:sp>
      <p:pic>
        <p:nvPicPr>
          <p:cNvPr id="3" name="Grafik 2">
            <a:extLst>
              <a:ext uri="{FF2B5EF4-FFF2-40B4-BE49-F238E27FC236}">
                <a16:creationId xmlns:a16="http://schemas.microsoft.com/office/drawing/2014/main" id="{B281AD7E-8DCB-49D7-B9B2-D479FCB40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57" y="1723662"/>
            <a:ext cx="5382716" cy="3944971"/>
          </a:xfrm>
          <a:prstGeom prst="rect">
            <a:avLst/>
          </a:prstGeom>
        </p:spPr>
      </p:pic>
      <p:sp>
        <p:nvSpPr>
          <p:cNvPr id="204" name="Führungsgröße wird von der Lageregelung vorgegeben…"/>
          <p:cNvSpPr txBox="1"/>
          <p:nvPr/>
        </p:nvSpPr>
        <p:spPr>
          <a:xfrm>
            <a:off x="311698" y="1242519"/>
            <a:ext cx="2827742" cy="50167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r>
              <a:rPr lang="de-DE" sz="2000" dirty="0"/>
              <a:t>Abweichende Genauigkeit ist auf Training zurückzuführen</a:t>
            </a:r>
          </a:p>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endParaRPr sz="2000" dirty="0"/>
          </a:p>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r>
              <a:rPr lang="de-DE" sz="2000" dirty="0" err="1">
                <a:solidFill>
                  <a:srgbClr val="0070C0"/>
                </a:solidFill>
              </a:rPr>
              <a:t>MobileNet</a:t>
            </a:r>
            <a:r>
              <a:rPr lang="de-DE" sz="2000" dirty="0">
                <a:solidFill>
                  <a:srgbClr val="0070C0"/>
                </a:solidFill>
              </a:rPr>
              <a:t> V2 </a:t>
            </a:r>
            <a:r>
              <a:rPr lang="de-DE" sz="2000" dirty="0"/>
              <a:t>und </a:t>
            </a:r>
            <a:r>
              <a:rPr lang="de-DE" sz="2000" dirty="0" err="1">
                <a:solidFill>
                  <a:srgbClr val="FF0000"/>
                </a:solidFill>
              </a:rPr>
              <a:t>SSDLite</a:t>
            </a:r>
            <a:r>
              <a:rPr lang="de-DE" sz="2000" dirty="0"/>
              <a:t> bringen erwartete Steigerung der Geschwindigkeit</a:t>
            </a:r>
          </a:p>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endParaRPr lang="de-DE" sz="2000" dirty="0"/>
          </a:p>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r>
              <a:rPr lang="de-DE" sz="2000" dirty="0">
                <a:solidFill>
                  <a:srgbClr val="00B050"/>
                </a:solidFill>
              </a:rPr>
              <a:t>Quantisiertes Netz </a:t>
            </a:r>
            <a:r>
              <a:rPr lang="de-DE" sz="2000" dirty="0"/>
              <a:t>unerwartet langsam</a:t>
            </a:r>
          </a:p>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endParaRPr lang="de-DE" sz="2000" dirty="0"/>
          </a:p>
          <a:p>
            <a:pPr marL="342900" indent="-342900">
              <a:buClr>
                <a:schemeClr val="tx1"/>
              </a:buClr>
              <a:buSzPct val="100000"/>
              <a:buFont typeface="Arial" panose="020B0604020202020204" pitchFamily="34" charset="0"/>
              <a:buChar char="•"/>
              <a:defRPr sz="1600">
                <a:latin typeface="Latin Modern Roman"/>
                <a:ea typeface="Latin Modern Roman"/>
                <a:cs typeface="Latin Modern Roman"/>
                <a:sym typeface="Latin Modern Roman"/>
              </a:defRPr>
            </a:pPr>
            <a:r>
              <a:rPr lang="de-DE" sz="2000" dirty="0">
                <a:solidFill>
                  <a:srgbClr val="7030A0"/>
                </a:solidFill>
              </a:rPr>
              <a:t>Modifizierte Netze </a:t>
            </a:r>
            <a:r>
              <a:rPr lang="de-DE" sz="2000" dirty="0"/>
              <a:t>benötigen weniger Speicherplatz</a:t>
            </a:r>
            <a:endParaRPr sz="2000" dirty="0"/>
          </a:p>
        </p:txBody>
      </p:sp>
      <p:sp>
        <p:nvSpPr>
          <p:cNvPr id="5" name="Ellipse 4">
            <a:extLst>
              <a:ext uri="{FF2B5EF4-FFF2-40B4-BE49-F238E27FC236}">
                <a16:creationId xmlns:a16="http://schemas.microsoft.com/office/drawing/2014/main" id="{6F51321C-F792-4F45-9B88-77119C7B0DB5}"/>
              </a:ext>
            </a:extLst>
          </p:cNvPr>
          <p:cNvSpPr/>
          <p:nvPr/>
        </p:nvSpPr>
        <p:spPr>
          <a:xfrm>
            <a:off x="5283132" y="2255459"/>
            <a:ext cx="237600" cy="237600"/>
          </a:xfrm>
          <a:prstGeom prst="ellipse">
            <a:avLst/>
          </a:prstGeom>
          <a:solidFill>
            <a:srgbClr val="00B0F0"/>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8" name="Ellipse 7">
            <a:extLst>
              <a:ext uri="{FF2B5EF4-FFF2-40B4-BE49-F238E27FC236}">
                <a16:creationId xmlns:a16="http://schemas.microsoft.com/office/drawing/2014/main" id="{4FF5465F-7020-468C-AB98-941835F1CC4A}"/>
              </a:ext>
            </a:extLst>
          </p:cNvPr>
          <p:cNvSpPr/>
          <p:nvPr/>
        </p:nvSpPr>
        <p:spPr>
          <a:xfrm>
            <a:off x="5411456" y="1962544"/>
            <a:ext cx="360000" cy="360000"/>
          </a:xfrm>
          <a:prstGeom prst="ellipse">
            <a:avLst/>
          </a:prstGeom>
          <a:solidFill>
            <a:schemeClr val="tx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18" name="Ellipse 17">
            <a:extLst>
              <a:ext uri="{FF2B5EF4-FFF2-40B4-BE49-F238E27FC236}">
                <a16:creationId xmlns:a16="http://schemas.microsoft.com/office/drawing/2014/main" id="{E65944FB-537F-4A0A-98C3-890F6841BFEC}"/>
              </a:ext>
            </a:extLst>
          </p:cNvPr>
          <p:cNvSpPr/>
          <p:nvPr/>
        </p:nvSpPr>
        <p:spPr>
          <a:xfrm>
            <a:off x="8224836" y="4661677"/>
            <a:ext cx="54000" cy="54000"/>
          </a:xfrm>
          <a:prstGeom prst="ellipse">
            <a:avLst/>
          </a:prstGeom>
          <a:solidFill>
            <a:srgbClr val="00B050"/>
          </a:solid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9" name="Sehne 8">
            <a:extLst>
              <a:ext uri="{FF2B5EF4-FFF2-40B4-BE49-F238E27FC236}">
                <a16:creationId xmlns:a16="http://schemas.microsoft.com/office/drawing/2014/main" id="{7A79BFA4-86DD-4D8B-891A-67D90C3D77C1}"/>
              </a:ext>
            </a:extLst>
          </p:cNvPr>
          <p:cNvSpPr/>
          <p:nvPr/>
        </p:nvSpPr>
        <p:spPr>
          <a:xfrm>
            <a:off x="4498181" y="2462212"/>
            <a:ext cx="288000" cy="288000"/>
          </a:xfrm>
          <a:prstGeom prst="chord">
            <a:avLst>
              <a:gd name="adj1" fmla="val 5623968"/>
              <a:gd name="adj2" fmla="val 15878648"/>
            </a:avLst>
          </a:prstGeom>
          <a:solidFill>
            <a:srgbClr val="00B0F0"/>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sp>
        <p:nvSpPr>
          <p:cNvPr id="11" name="Sehne 10">
            <a:extLst>
              <a:ext uri="{FF2B5EF4-FFF2-40B4-BE49-F238E27FC236}">
                <a16:creationId xmlns:a16="http://schemas.microsoft.com/office/drawing/2014/main" id="{92BFA053-D6B0-446B-BBA5-1BC489E25A9C}"/>
              </a:ext>
            </a:extLst>
          </p:cNvPr>
          <p:cNvSpPr/>
          <p:nvPr/>
        </p:nvSpPr>
        <p:spPr>
          <a:xfrm>
            <a:off x="4167186" y="3204765"/>
            <a:ext cx="194400" cy="194400"/>
          </a:xfrm>
          <a:prstGeom prst="chord">
            <a:avLst>
              <a:gd name="adj1" fmla="val 5623968"/>
              <a:gd name="adj2" fmla="val 15878648"/>
            </a:avLst>
          </a:prstGeom>
          <a:solidFill>
            <a:srgbClr val="00B0F0"/>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sp>
        <p:nvSpPr>
          <p:cNvPr id="15" name="Sehne 14">
            <a:extLst>
              <a:ext uri="{FF2B5EF4-FFF2-40B4-BE49-F238E27FC236}">
                <a16:creationId xmlns:a16="http://schemas.microsoft.com/office/drawing/2014/main" id="{ACC00100-DF87-4D5B-BC41-E5AE8884EAC0}"/>
              </a:ext>
            </a:extLst>
          </p:cNvPr>
          <p:cNvSpPr/>
          <p:nvPr/>
        </p:nvSpPr>
        <p:spPr>
          <a:xfrm rot="10800000">
            <a:off x="4502948" y="2462216"/>
            <a:ext cx="288000" cy="288000"/>
          </a:xfrm>
          <a:prstGeom prst="chord">
            <a:avLst>
              <a:gd name="adj1" fmla="val 5623968"/>
              <a:gd name="adj2" fmla="val 15878648"/>
            </a:avLst>
          </a:prstGeom>
          <a:solidFill>
            <a:srgbClr val="FF0000"/>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sp>
        <p:nvSpPr>
          <p:cNvPr id="21" name="Sehne 20">
            <a:extLst>
              <a:ext uri="{FF2B5EF4-FFF2-40B4-BE49-F238E27FC236}">
                <a16:creationId xmlns:a16="http://schemas.microsoft.com/office/drawing/2014/main" id="{B319647C-C9E9-430D-A9EB-DA3D55AEF1A0}"/>
              </a:ext>
            </a:extLst>
          </p:cNvPr>
          <p:cNvSpPr/>
          <p:nvPr/>
        </p:nvSpPr>
        <p:spPr>
          <a:xfrm rot="10800000">
            <a:off x="4167185" y="3204768"/>
            <a:ext cx="194400" cy="194400"/>
          </a:xfrm>
          <a:prstGeom prst="chord">
            <a:avLst>
              <a:gd name="adj1" fmla="val 5623968"/>
              <a:gd name="adj2" fmla="val 15878648"/>
            </a:avLst>
          </a:prstGeom>
          <a:solidFill>
            <a:srgbClr val="FF0000"/>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sp>
        <p:nvSpPr>
          <p:cNvPr id="4" name="Ellipse 3">
            <a:extLst>
              <a:ext uri="{FF2B5EF4-FFF2-40B4-BE49-F238E27FC236}">
                <a16:creationId xmlns:a16="http://schemas.microsoft.com/office/drawing/2014/main" id="{DBA62E87-5831-42D6-A0AF-50A8C921A497}"/>
              </a:ext>
            </a:extLst>
          </p:cNvPr>
          <p:cNvSpPr/>
          <p:nvPr/>
        </p:nvSpPr>
        <p:spPr>
          <a:xfrm>
            <a:off x="4167766" y="3202384"/>
            <a:ext cx="198000" cy="198000"/>
          </a:xfrm>
          <a:prstGeom prst="ellipse">
            <a:avLst/>
          </a:prstGeom>
          <a:no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188"/>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16</a:t>
            </a:fld>
            <a:endParaRPr/>
          </a:p>
        </p:txBody>
      </p:sp>
      <p:sp>
        <p:nvSpPr>
          <p:cNvPr id="424" name="Kartografierung der Umgebung"/>
          <p:cNvSpPr txBox="1">
            <a:spLocks noGrp="1"/>
          </p:cNvSpPr>
          <p:nvPr>
            <p:ph type="body" sz="quarter" idx="1"/>
          </p:nvPr>
        </p:nvSpPr>
        <p:spPr>
          <a:xfrm>
            <a:off x="311698" y="95371"/>
            <a:ext cx="4921410" cy="1075075"/>
          </a:xfrm>
          <a:prstGeom prst="rect">
            <a:avLst/>
          </a:prstGeom>
        </p:spPr>
        <p:txBody>
          <a:bodyPr/>
          <a:lstStyle/>
          <a:p>
            <a:r>
              <a:rPr lang="de-DE" dirty="0"/>
              <a:t>Bildverarbeitung</a:t>
            </a:r>
            <a:endParaRPr dirty="0"/>
          </a:p>
        </p:txBody>
      </p:sp>
      <p:pic>
        <p:nvPicPr>
          <p:cNvPr id="3" name="Grafik 2" descr="Ein Bild, das Boden, drinnen, Raum, Kind enthält.&#10;&#10;Automatisch generierte Beschreibung">
            <a:extLst>
              <a:ext uri="{FF2B5EF4-FFF2-40B4-BE49-F238E27FC236}">
                <a16:creationId xmlns:a16="http://schemas.microsoft.com/office/drawing/2014/main" id="{B8D66A31-A8C9-47FE-9FD4-B8FD9EACD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9898" y="1310473"/>
            <a:ext cx="4189375" cy="2356523"/>
          </a:xfrm>
          <a:prstGeom prst="rect">
            <a:avLst/>
          </a:prstGeom>
          <a:ln w="57150">
            <a:solidFill>
              <a:srgbClr val="00B050"/>
            </a:solidFill>
          </a:ln>
        </p:spPr>
      </p:pic>
      <p:pic>
        <p:nvPicPr>
          <p:cNvPr id="5" name="Grafik 4" descr="Ein Bild, das drinnen, Raum, Spiegel, Küche enthält.&#10;&#10;Automatisch generierte Beschreibung">
            <a:extLst>
              <a:ext uri="{FF2B5EF4-FFF2-40B4-BE49-F238E27FC236}">
                <a16:creationId xmlns:a16="http://schemas.microsoft.com/office/drawing/2014/main" id="{D337A91F-9ACF-4B7D-80C1-88B5E84ED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897" y="3781221"/>
            <a:ext cx="4189375" cy="2356524"/>
          </a:xfrm>
          <a:prstGeom prst="rect">
            <a:avLst/>
          </a:prstGeom>
          <a:ln w="57150">
            <a:solidFill>
              <a:srgbClr val="FF0000"/>
            </a:solidFill>
          </a:ln>
        </p:spPr>
      </p:pic>
      <p:pic>
        <p:nvPicPr>
          <p:cNvPr id="7" name="Grafik 6" descr="Ein Bild, das Schlips, Hemd, tragen, drinnen enthält.&#10;&#10;Automatisch generierte Beschreibung">
            <a:extLst>
              <a:ext uri="{FF2B5EF4-FFF2-40B4-BE49-F238E27FC236}">
                <a16:creationId xmlns:a16="http://schemas.microsoft.com/office/drawing/2014/main" id="{ED8573DF-44EB-4B9E-ADC6-60FC5229D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084" y="4826941"/>
            <a:ext cx="530224" cy="1269060"/>
          </a:xfrm>
          <a:prstGeom prst="rect">
            <a:avLst/>
          </a:prstGeom>
        </p:spPr>
      </p:pic>
      <p:sp>
        <p:nvSpPr>
          <p:cNvPr id="4" name="Textfeld 3">
            <a:extLst>
              <a:ext uri="{FF2B5EF4-FFF2-40B4-BE49-F238E27FC236}">
                <a16:creationId xmlns:a16="http://schemas.microsoft.com/office/drawing/2014/main" id="{3E0427E5-6297-4352-A6C4-2D5B87C74D3D}"/>
              </a:ext>
            </a:extLst>
          </p:cNvPr>
          <p:cNvSpPr txBox="1"/>
          <p:nvPr/>
        </p:nvSpPr>
        <p:spPr>
          <a:xfrm>
            <a:off x="311698" y="1673128"/>
            <a:ext cx="3651250" cy="16312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Eng </a:t>
            </a:r>
            <a:r>
              <a:rPr kumimoji="0" lang="de-DE" sz="2000" b="0" i="0" u="none" strike="noStrike" cap="none" spc="0" normalizeH="0" baseline="0" dirty="0">
                <a:ln>
                  <a:noFill/>
                </a:ln>
                <a:solidFill>
                  <a:srgbClr val="92D050"/>
                </a:solidFill>
                <a:effectLst/>
                <a:uFillTx/>
                <a:latin typeface="+mj-lt"/>
                <a:ea typeface="+mj-ea"/>
                <a:cs typeface="+mj-cs"/>
                <a:sym typeface="Arial"/>
              </a:rPr>
              <a:t>anliegende</a:t>
            </a:r>
            <a:r>
              <a:rPr kumimoji="0" lang="de-DE" sz="2000" b="0" i="0" u="none" strike="noStrike" cap="none" spc="0" normalizeH="0" baseline="0" dirty="0">
                <a:ln>
                  <a:noFill/>
                </a:ln>
                <a:solidFill>
                  <a:srgbClr val="000000"/>
                </a:solidFill>
                <a:effectLst/>
                <a:uFillTx/>
                <a:latin typeface="+mj-lt"/>
                <a:ea typeface="+mj-ea"/>
                <a:cs typeface="+mj-cs"/>
                <a:sym typeface="Arial"/>
              </a:rPr>
              <a:t> </a:t>
            </a:r>
            <a:r>
              <a:rPr kumimoji="0" lang="de-DE" sz="2000" b="0" i="0" u="none" strike="noStrike" cap="none" spc="0" normalizeH="0" baseline="0" dirty="0" err="1">
                <a:ln>
                  <a:noFill/>
                </a:ln>
                <a:solidFill>
                  <a:srgbClr val="000000"/>
                </a:solidFill>
                <a:effectLst/>
                <a:uFillTx/>
                <a:latin typeface="+mj-lt"/>
                <a:ea typeface="+mj-ea"/>
                <a:cs typeface="+mj-cs"/>
                <a:sym typeface="Arial"/>
              </a:rPr>
              <a:t>Bounding</a:t>
            </a:r>
            <a:r>
              <a:rPr kumimoji="0" lang="de-DE" sz="2000" b="0" i="0" u="none" strike="noStrike" cap="none" spc="0" normalizeH="0" baseline="0" dirty="0">
                <a:ln>
                  <a:noFill/>
                </a:ln>
                <a:solidFill>
                  <a:srgbClr val="000000"/>
                </a:solidFill>
                <a:effectLst/>
                <a:uFillTx/>
                <a:latin typeface="+mj-lt"/>
                <a:ea typeface="+mj-ea"/>
                <a:cs typeface="+mj-cs"/>
                <a:sym typeface="Arial"/>
              </a:rPr>
              <a:t> Box</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Person trotz </a:t>
            </a:r>
            <a:r>
              <a:rPr lang="de-DE" sz="2000" dirty="0">
                <a:solidFill>
                  <a:srgbClr val="92D050"/>
                </a:solidFill>
              </a:rPr>
              <a:t>kniender Haltung </a:t>
            </a:r>
            <a:r>
              <a:rPr lang="de-DE" sz="2000" dirty="0"/>
              <a:t>erkannt</a:t>
            </a:r>
          </a:p>
        </p:txBody>
      </p:sp>
      <p:sp>
        <p:nvSpPr>
          <p:cNvPr id="2" name="Textfeld 1">
            <a:extLst>
              <a:ext uri="{FF2B5EF4-FFF2-40B4-BE49-F238E27FC236}">
                <a16:creationId xmlns:a16="http://schemas.microsoft.com/office/drawing/2014/main" id="{80B90930-4B95-4AF9-AE08-49A4800CC9AD}"/>
              </a:ext>
            </a:extLst>
          </p:cNvPr>
          <p:cNvSpPr txBox="1"/>
          <p:nvPr/>
        </p:nvSpPr>
        <p:spPr>
          <a:xfrm>
            <a:off x="311698" y="3836100"/>
            <a:ext cx="3651250" cy="2246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Zu </a:t>
            </a:r>
            <a:r>
              <a:rPr kumimoji="0" lang="de-DE" sz="2000" b="0" i="0" u="none" strike="noStrike" cap="none" spc="0" normalizeH="0" baseline="0" dirty="0">
                <a:ln>
                  <a:noFill/>
                </a:ln>
                <a:solidFill>
                  <a:srgbClr val="FF0000"/>
                </a:solidFill>
                <a:effectLst/>
                <a:uFillTx/>
                <a:latin typeface="+mj-lt"/>
                <a:ea typeface="+mj-ea"/>
                <a:cs typeface="+mj-cs"/>
                <a:sym typeface="Arial"/>
              </a:rPr>
              <a:t>große</a:t>
            </a:r>
            <a:r>
              <a:rPr kumimoji="0" lang="de-DE" sz="2000" b="0" i="0" u="none" strike="noStrike" cap="none" spc="0" normalizeH="0" baseline="0" dirty="0">
                <a:ln>
                  <a:noFill/>
                </a:ln>
                <a:solidFill>
                  <a:srgbClr val="000000"/>
                </a:solidFill>
                <a:effectLst/>
                <a:uFillTx/>
                <a:latin typeface="+mj-lt"/>
                <a:ea typeface="+mj-ea"/>
                <a:cs typeface="+mj-cs"/>
                <a:sym typeface="Arial"/>
              </a:rPr>
              <a:t> </a:t>
            </a:r>
            <a:r>
              <a:rPr kumimoji="0" lang="de-DE" sz="2000" b="0" i="0" u="none" strike="noStrike" cap="none" spc="0" normalizeH="0" baseline="0" dirty="0" err="1">
                <a:ln>
                  <a:noFill/>
                </a:ln>
                <a:solidFill>
                  <a:srgbClr val="000000"/>
                </a:solidFill>
                <a:effectLst/>
                <a:uFillTx/>
                <a:latin typeface="+mj-lt"/>
                <a:ea typeface="+mj-ea"/>
                <a:cs typeface="+mj-cs"/>
                <a:sym typeface="Arial"/>
              </a:rPr>
              <a:t>Bounding</a:t>
            </a:r>
            <a:r>
              <a:rPr kumimoji="0" lang="de-DE" sz="2000" b="0" i="0" u="none" strike="noStrike" cap="none" spc="0" normalizeH="0" baseline="0" dirty="0">
                <a:ln>
                  <a:noFill/>
                </a:ln>
                <a:solidFill>
                  <a:srgbClr val="000000"/>
                </a:solidFill>
                <a:effectLst/>
                <a:uFillTx/>
                <a:latin typeface="+mj-lt"/>
                <a:ea typeface="+mj-ea"/>
                <a:cs typeface="+mj-cs"/>
                <a:sym typeface="Arial"/>
              </a:rPr>
              <a:t> Box</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Küchentuch </a:t>
            </a:r>
            <a:r>
              <a:rPr lang="de-DE" sz="2000" dirty="0">
                <a:solidFill>
                  <a:srgbClr val="FF0000"/>
                </a:solidFill>
              </a:rPr>
              <a:t>fehlinterpretiert</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solidFill>
                <a:srgbClr val="FF0000"/>
              </a:solidFill>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solidFill>
                  <a:schemeClr val="tx1"/>
                </a:solidFill>
              </a:rPr>
              <a:t>Ist vermutlich auf Ähnlichkeit zum menschlichen Körper zurückzuführen</a:t>
            </a:r>
          </a:p>
        </p:txBody>
      </p:sp>
      <p:sp>
        <p:nvSpPr>
          <p:cNvPr id="6" name="Textfeld 5">
            <a:extLst>
              <a:ext uri="{FF2B5EF4-FFF2-40B4-BE49-F238E27FC236}">
                <a16:creationId xmlns:a16="http://schemas.microsoft.com/office/drawing/2014/main" id="{22FB3DEC-34EA-4EDD-AF7A-4E7E16A5E47F}"/>
              </a:ext>
            </a:extLst>
          </p:cNvPr>
          <p:cNvSpPr txBox="1"/>
          <p:nvPr/>
        </p:nvSpPr>
        <p:spPr>
          <a:xfrm>
            <a:off x="7061200" y="1319187"/>
            <a:ext cx="1468072" cy="400105"/>
          </a:xfrm>
          <a:prstGeom prst="rect">
            <a:avLst/>
          </a:prstGeom>
          <a:solidFill>
            <a:schemeClr val="tx1">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de-DE" sz="2000" dirty="0">
                <a:solidFill>
                  <a:srgbClr val="00B050"/>
                </a:solidFill>
              </a:rPr>
              <a:t>V2 </a:t>
            </a:r>
            <a:r>
              <a:rPr lang="de-DE" sz="2000" dirty="0" err="1">
                <a:solidFill>
                  <a:srgbClr val="00B050"/>
                </a:solidFill>
              </a:rPr>
              <a:t>SSDLite</a:t>
            </a:r>
            <a:endParaRPr lang="de-DE" sz="2000" dirty="0">
              <a:solidFill>
                <a:srgbClr val="00B050"/>
              </a:solidFill>
            </a:endParaRPr>
          </a:p>
        </p:txBody>
      </p:sp>
      <p:sp>
        <p:nvSpPr>
          <p:cNvPr id="8" name="Textfeld 7">
            <a:extLst>
              <a:ext uri="{FF2B5EF4-FFF2-40B4-BE49-F238E27FC236}">
                <a16:creationId xmlns:a16="http://schemas.microsoft.com/office/drawing/2014/main" id="{593A3275-6BF0-45BE-B66F-58DD61A2774B}"/>
              </a:ext>
            </a:extLst>
          </p:cNvPr>
          <p:cNvSpPr txBox="1"/>
          <p:nvPr/>
        </p:nvSpPr>
        <p:spPr>
          <a:xfrm>
            <a:off x="6985000" y="3784657"/>
            <a:ext cx="1544272" cy="400105"/>
          </a:xfrm>
          <a:prstGeom prst="rect">
            <a:avLst/>
          </a:prstGeom>
          <a:solidFill>
            <a:schemeClr val="tx1">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de-DE" sz="2000" dirty="0">
                <a:solidFill>
                  <a:srgbClr val="FF0000"/>
                </a:solidFill>
              </a:rPr>
              <a:t>HOG &amp; SVM</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238"/>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17</a:t>
            </a:fld>
            <a:endParaRPr/>
          </a:p>
        </p:txBody>
      </p:sp>
      <p:sp>
        <p:nvSpPr>
          <p:cNvPr id="434" name="Zusammenfassung"/>
          <p:cNvSpPr txBox="1">
            <a:spLocks noGrp="1"/>
          </p:cNvSpPr>
          <p:nvPr>
            <p:ph type="body" sz="quarter" idx="1"/>
          </p:nvPr>
        </p:nvSpPr>
        <p:spPr>
          <a:xfrm>
            <a:off x="311698" y="95371"/>
            <a:ext cx="4921410" cy="1075075"/>
          </a:xfrm>
          <a:prstGeom prst="rect">
            <a:avLst/>
          </a:prstGeom>
        </p:spPr>
        <p:txBody>
          <a:bodyPr/>
          <a:lstStyle/>
          <a:p>
            <a:r>
              <a:rPr dirty="0" err="1"/>
              <a:t>Zusammenfassung</a:t>
            </a:r>
            <a:endParaRPr dirty="0"/>
          </a:p>
        </p:txBody>
      </p:sp>
      <p:pic>
        <p:nvPicPr>
          <p:cNvPr id="2" name="Grafik 1" descr="Ein Bild, das Boden, drinnen, stehend, Person enthält.&#10;&#10;Automatisch generierte Beschreibung">
            <a:extLst>
              <a:ext uri="{FF2B5EF4-FFF2-40B4-BE49-F238E27FC236}">
                <a16:creationId xmlns:a16="http://schemas.microsoft.com/office/drawing/2014/main" id="{8ECD5BB7-734B-4617-AF11-3EDD492F4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935" y="1257773"/>
            <a:ext cx="4846887" cy="2726374"/>
          </a:xfrm>
          <a:prstGeom prst="rect">
            <a:avLst/>
          </a:prstGeom>
        </p:spPr>
      </p:pic>
      <p:sp>
        <p:nvSpPr>
          <p:cNvPr id="3" name="Textfeld 2">
            <a:extLst>
              <a:ext uri="{FF2B5EF4-FFF2-40B4-BE49-F238E27FC236}">
                <a16:creationId xmlns:a16="http://schemas.microsoft.com/office/drawing/2014/main" id="{FA22588F-F05C-42DC-99C5-6BC887195A1D}"/>
              </a:ext>
            </a:extLst>
          </p:cNvPr>
          <p:cNvSpPr txBox="1"/>
          <p:nvPr/>
        </p:nvSpPr>
        <p:spPr>
          <a:xfrm>
            <a:off x="311698" y="1870866"/>
            <a:ext cx="3244749" cy="2554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Erkennen und Unterscheiden von Personen</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Modifikation neuronaler Netze</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p:txBody>
      </p:sp>
      <p:sp>
        <p:nvSpPr>
          <p:cNvPr id="4" name="Textfeld 3">
            <a:extLst>
              <a:ext uri="{FF2B5EF4-FFF2-40B4-BE49-F238E27FC236}">
                <a16:creationId xmlns:a16="http://schemas.microsoft.com/office/drawing/2014/main" id="{ACF594F5-A99E-431B-83B4-9AB74360D08C}"/>
              </a:ext>
            </a:extLst>
          </p:cNvPr>
          <p:cNvSpPr txBox="1"/>
          <p:nvPr/>
        </p:nvSpPr>
        <p:spPr>
          <a:xfrm>
            <a:off x="311698" y="4053246"/>
            <a:ext cx="8540124" cy="2246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err="1"/>
              <a:t>MobileNet</a:t>
            </a:r>
            <a:r>
              <a:rPr lang="de-DE" sz="2000" dirty="0"/>
              <a:t> V2 </a:t>
            </a:r>
            <a:r>
              <a:rPr lang="de-DE" sz="2000" dirty="0" err="1"/>
              <a:t>SSDLite</a:t>
            </a:r>
            <a:r>
              <a:rPr lang="de-DE" sz="2000" dirty="0"/>
              <a:t> aufgrund des Zusammenspiels aus Genauigkeit und Geschwindigkeit gewählt</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Benchmark der Netze auf verschiedener Hardware</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Alternative Implementierung auf einem eingebetteten System untersucht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238"/>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18</a:t>
            </a:fld>
            <a:endParaRPr/>
          </a:p>
        </p:txBody>
      </p:sp>
      <p:sp>
        <p:nvSpPr>
          <p:cNvPr id="434" name="Zusammenfassung"/>
          <p:cNvSpPr txBox="1">
            <a:spLocks noGrp="1"/>
          </p:cNvSpPr>
          <p:nvPr>
            <p:ph type="body" sz="quarter" idx="1"/>
          </p:nvPr>
        </p:nvSpPr>
        <p:spPr>
          <a:xfrm>
            <a:off x="311698" y="95371"/>
            <a:ext cx="4921410" cy="1075075"/>
          </a:xfrm>
          <a:prstGeom prst="rect">
            <a:avLst/>
          </a:prstGeom>
        </p:spPr>
        <p:txBody>
          <a:bodyPr/>
          <a:lstStyle/>
          <a:p>
            <a:r>
              <a:rPr lang="de-DE" dirty="0"/>
              <a:t>Ausblick</a:t>
            </a:r>
            <a:endParaRPr dirty="0"/>
          </a:p>
        </p:txBody>
      </p:sp>
      <p:sp>
        <p:nvSpPr>
          <p:cNvPr id="8" name="Textfeld 7">
            <a:extLst>
              <a:ext uri="{FF2B5EF4-FFF2-40B4-BE49-F238E27FC236}">
                <a16:creationId xmlns:a16="http://schemas.microsoft.com/office/drawing/2014/main" id="{C875B008-985C-4B0F-9EF7-DDFDF4D483D6}"/>
              </a:ext>
            </a:extLst>
          </p:cNvPr>
          <p:cNvSpPr txBox="1"/>
          <p:nvPr/>
        </p:nvSpPr>
        <p:spPr>
          <a:xfrm>
            <a:off x="225326" y="1463212"/>
            <a:ext cx="5403302" cy="5016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de-DE" sz="2000" dirty="0"/>
              <a:t>Personenerkennung weiterentwickeln und umfassender testen</a:t>
            </a:r>
          </a:p>
          <a:p>
            <a:pPr marL="457200" indent="-457200">
              <a:buFont typeface="Arial" panose="020B0604020202020204" pitchFamily="34" charset="0"/>
              <a:buChar char="•"/>
            </a:pPr>
            <a:endParaRPr lang="de-DE" sz="2000" dirty="0"/>
          </a:p>
          <a:p>
            <a:pPr marL="457200" indent="-457200">
              <a:buFont typeface="Arial" panose="020B0604020202020204" pitchFamily="34" charset="0"/>
              <a:buChar char="•"/>
            </a:pPr>
            <a:r>
              <a:rPr lang="de-DE" sz="2000" dirty="0"/>
              <a:t>Orte personenbezogene Daten zu ordnen </a:t>
            </a:r>
          </a:p>
          <a:p>
            <a:pPr marL="457200" indent="-457200">
              <a:buFont typeface="Arial" panose="020B0604020202020204" pitchFamily="34" charset="0"/>
              <a:buChar char="•"/>
            </a:pPr>
            <a:endParaRPr lang="de-DE" sz="2000" dirty="0"/>
          </a:p>
          <a:p>
            <a:pPr marL="457200" indent="-457200">
              <a:buFont typeface="Arial" panose="020B0604020202020204" pitchFamily="34" charset="0"/>
              <a:buChar char="•"/>
            </a:pPr>
            <a:r>
              <a:rPr lang="de-DE" sz="2000" dirty="0"/>
              <a:t>Entwicklung einer gefährdungsbasierten Routenplanung</a:t>
            </a:r>
          </a:p>
          <a:p>
            <a:pPr marL="457200" indent="-457200">
              <a:buFont typeface="Arial" panose="020B0604020202020204" pitchFamily="34" charset="0"/>
              <a:buChar char="•"/>
            </a:pPr>
            <a:endParaRPr lang="de-DE" sz="2000" dirty="0"/>
          </a:p>
          <a:p>
            <a:pPr marL="457200" indent="-457200">
              <a:buFont typeface="Arial" panose="020B0604020202020204" pitchFamily="34" charset="0"/>
              <a:buChar char="•"/>
            </a:pPr>
            <a:r>
              <a:rPr lang="de-DE" sz="2000" dirty="0"/>
              <a:t>Tiefergehende Untersuchung der Bildverarbeitung für eingebettete Systeme</a:t>
            </a:r>
          </a:p>
          <a:p>
            <a:pPr marL="457200" indent="-457200">
              <a:buFont typeface="Arial" panose="020B0604020202020204" pitchFamily="34" charset="0"/>
              <a:buChar char="•"/>
            </a:pPr>
            <a:endParaRPr lang="de-DE" sz="2000" dirty="0"/>
          </a:p>
          <a:p>
            <a:pPr marL="457200" indent="-457200">
              <a:buFont typeface="Arial" panose="020B0604020202020204" pitchFamily="34" charset="0"/>
              <a:buChar char="•"/>
            </a:pPr>
            <a:r>
              <a:rPr lang="de-DE" sz="2000" dirty="0"/>
              <a:t>Eigenen oder anderen Datensatz</a:t>
            </a:r>
          </a:p>
          <a:p>
            <a:pPr marL="457200" indent="-457200">
              <a:buFont typeface="Arial" panose="020B0604020202020204" pitchFamily="34" charset="0"/>
              <a:buChar char="•"/>
            </a:pPr>
            <a:endParaRPr lang="de-DE" sz="2000" dirty="0"/>
          </a:p>
          <a:p>
            <a:pPr marL="457200" indent="-457200">
              <a:buFont typeface="Arial" panose="020B0604020202020204" pitchFamily="34" charset="0"/>
              <a:buChar char="•"/>
            </a:pPr>
            <a:r>
              <a:rPr lang="de-DE" sz="2000" dirty="0"/>
              <a:t>Trainingsparameter optimieren oder eigenes Netz entwickeln anwenden</a:t>
            </a:r>
          </a:p>
          <a:p>
            <a:endParaRPr lang="de-DE" sz="2000" dirty="0"/>
          </a:p>
        </p:txBody>
      </p:sp>
      <p:pic>
        <p:nvPicPr>
          <p:cNvPr id="5" name="costmap.png" descr="costmap.png">
            <a:extLst>
              <a:ext uri="{FF2B5EF4-FFF2-40B4-BE49-F238E27FC236}">
                <a16:creationId xmlns:a16="http://schemas.microsoft.com/office/drawing/2014/main" id="{0F021743-3B8A-4A94-A928-108654F9320C}"/>
              </a:ext>
            </a:extLst>
          </p:cNvPr>
          <p:cNvPicPr>
            <a:picLocks noChangeAspect="1"/>
          </p:cNvPicPr>
          <p:nvPr/>
        </p:nvPicPr>
        <p:blipFill>
          <a:blip r:embed="rId2"/>
          <a:stretch>
            <a:fillRect/>
          </a:stretch>
        </p:blipFill>
        <p:spPr>
          <a:xfrm rot="16200000">
            <a:off x="5967856" y="2166980"/>
            <a:ext cx="2726373" cy="3041560"/>
          </a:xfrm>
          <a:prstGeom prst="rect">
            <a:avLst/>
          </a:prstGeom>
          <a:ln w="12700">
            <a:miter lim="400000"/>
          </a:ln>
        </p:spPr>
      </p:pic>
      <p:sp>
        <p:nvSpPr>
          <p:cNvPr id="6" name="Textfeld 5">
            <a:extLst>
              <a:ext uri="{FF2B5EF4-FFF2-40B4-BE49-F238E27FC236}">
                <a16:creationId xmlns:a16="http://schemas.microsoft.com/office/drawing/2014/main" id="{C4227BB7-2AE3-4004-8EDD-50449AF3F130}"/>
              </a:ext>
            </a:extLst>
          </p:cNvPr>
          <p:cNvSpPr txBox="1"/>
          <p:nvPr/>
        </p:nvSpPr>
        <p:spPr>
          <a:xfrm>
            <a:off x="225326" y="4404360"/>
            <a:ext cx="8444863" cy="477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1282555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238"/>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19</a:t>
            </a:fld>
            <a:endParaRPr/>
          </a:p>
        </p:txBody>
      </p:sp>
      <p:sp>
        <p:nvSpPr>
          <p:cNvPr id="447" name="Rechteck"/>
          <p:cNvSpPr txBox="1">
            <a:spLocks noGrp="1"/>
          </p:cNvSpPr>
          <p:nvPr>
            <p:ph type="body" sz="quarter" idx="1"/>
          </p:nvPr>
        </p:nvSpPr>
        <p:spPr>
          <a:xfrm>
            <a:off x="311698" y="95371"/>
            <a:ext cx="4921410" cy="1075075"/>
          </a:xfrm>
          <a:prstGeom prst="rect">
            <a:avLst/>
          </a:prstGeom>
        </p:spPr>
        <p:txBody>
          <a:bodyPr/>
          <a:lstStyle/>
          <a:p>
            <a:endParaRPr/>
          </a:p>
        </p:txBody>
      </p:sp>
      <p:sp>
        <p:nvSpPr>
          <p:cNvPr id="448" name="Textfeld 1"/>
          <p:cNvSpPr txBox="1"/>
          <p:nvPr/>
        </p:nvSpPr>
        <p:spPr>
          <a:xfrm>
            <a:off x="1935583" y="3096573"/>
            <a:ext cx="5272834" cy="400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lvl="1" indent="381000">
              <a:defRPr sz="2000">
                <a:latin typeface="Times New Roman"/>
                <a:ea typeface="Times New Roman"/>
                <a:cs typeface="Times New Roman"/>
                <a:sym typeface="Times New Roman"/>
              </a:defRPr>
            </a:pPr>
            <a:r>
              <a:rPr dirty="0" err="1">
                <a:latin typeface="Arial" panose="020B0604020202020204" pitchFamily="34" charset="0"/>
                <a:cs typeface="Arial" panose="020B0604020202020204" pitchFamily="34" charset="0"/>
              </a:rPr>
              <a:t>Vielen</a:t>
            </a:r>
            <a:r>
              <a:rPr dirty="0">
                <a:latin typeface="Arial" panose="020B0604020202020204" pitchFamily="34" charset="0"/>
                <a:cs typeface="Arial" panose="020B0604020202020204" pitchFamily="34" charset="0"/>
              </a:rPr>
              <a:t> Dank </a:t>
            </a:r>
            <a:r>
              <a:rPr dirty="0" err="1">
                <a:latin typeface="Arial" panose="020B0604020202020204" pitchFamily="34" charset="0"/>
                <a:cs typeface="Arial" panose="020B0604020202020204" pitchFamily="34" charset="0"/>
              </a:rPr>
              <a:t>für</a:t>
            </a:r>
            <a:r>
              <a:rPr dirty="0">
                <a:latin typeface="Arial" panose="020B0604020202020204" pitchFamily="34" charset="0"/>
                <a:cs typeface="Arial" panose="020B0604020202020204" pitchFamily="34" charset="0"/>
              </a:rPr>
              <a:t> </a:t>
            </a:r>
            <a:r>
              <a:rPr dirty="0" err="1">
                <a:latin typeface="Arial" panose="020B0604020202020204" pitchFamily="34" charset="0"/>
                <a:cs typeface="Arial" panose="020B0604020202020204" pitchFamily="34" charset="0"/>
              </a:rPr>
              <a:t>Ihre</a:t>
            </a:r>
            <a:r>
              <a:rPr dirty="0">
                <a:latin typeface="Arial" panose="020B0604020202020204" pitchFamily="34" charset="0"/>
                <a:cs typeface="Arial" panose="020B0604020202020204" pitchFamily="34" charset="0"/>
              </a:rPr>
              <a:t> </a:t>
            </a:r>
            <a:r>
              <a:rPr dirty="0" err="1">
                <a:latin typeface="Arial" panose="020B0604020202020204" pitchFamily="34" charset="0"/>
                <a:cs typeface="Arial" panose="020B0604020202020204" pitchFamily="34" charset="0"/>
              </a:rPr>
              <a:t>Aufmerksamkeit</a:t>
            </a:r>
            <a:r>
              <a:rPr dirty="0">
                <a:latin typeface="Arial" panose="020B0604020202020204" pitchFamily="34" charset="0"/>
                <a:cs typeface="Arial" panose="020B0604020202020204" pitchFamily="34" charset="0"/>
              </a:rPr>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93"/>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2</a:t>
            </a:fld>
            <a:endParaRPr dirty="0"/>
          </a:p>
        </p:txBody>
      </p:sp>
      <p:sp>
        <p:nvSpPr>
          <p:cNvPr id="320" name="Visualisierung der Sensordaten"/>
          <p:cNvSpPr txBox="1">
            <a:spLocks noGrp="1"/>
          </p:cNvSpPr>
          <p:nvPr>
            <p:ph type="body" sz="quarter" idx="1"/>
          </p:nvPr>
        </p:nvSpPr>
        <p:spPr>
          <a:xfrm>
            <a:off x="311698" y="95371"/>
            <a:ext cx="4921410" cy="1075075"/>
          </a:xfrm>
          <a:prstGeom prst="rect">
            <a:avLst/>
          </a:prstGeom>
        </p:spPr>
        <p:txBody>
          <a:bodyPr/>
          <a:lstStyle/>
          <a:p>
            <a:r>
              <a:rPr lang="de-DE" dirty="0"/>
              <a:t>Das </a:t>
            </a:r>
            <a:r>
              <a:rPr lang="de-DE" b="1" dirty="0">
                <a:solidFill>
                  <a:srgbClr val="0070C0"/>
                </a:solidFill>
              </a:rPr>
              <a:t>a</a:t>
            </a:r>
            <a:r>
              <a:rPr lang="de-DE" dirty="0"/>
              <a:t>utonome </a:t>
            </a:r>
            <a:r>
              <a:rPr lang="de-DE" b="1" dirty="0">
                <a:solidFill>
                  <a:srgbClr val="0070C0"/>
                </a:solidFill>
              </a:rPr>
              <a:t>L</a:t>
            </a:r>
            <a:r>
              <a:rPr lang="de-DE" dirty="0"/>
              <a:t>ogistik</a:t>
            </a:r>
            <a:r>
              <a:rPr lang="de-DE" b="1" dirty="0">
                <a:solidFill>
                  <a:srgbClr val="0070C0"/>
                </a:solidFill>
              </a:rPr>
              <a:t>f</a:t>
            </a:r>
            <a:r>
              <a:rPr lang="de-DE" dirty="0"/>
              <a:t>ahrzeug </a:t>
            </a:r>
            <a:r>
              <a:rPr lang="de-DE" dirty="0">
                <a:solidFill>
                  <a:srgbClr val="0070C0"/>
                </a:solidFill>
              </a:rPr>
              <a:t>ALF</a:t>
            </a:r>
          </a:p>
        </p:txBody>
      </p:sp>
      <p:pic>
        <p:nvPicPr>
          <p:cNvPr id="2" name="Shape 59" descr="Shape 59">
            <a:extLst>
              <a:ext uri="{FF2B5EF4-FFF2-40B4-BE49-F238E27FC236}">
                <a16:creationId xmlns:a16="http://schemas.microsoft.com/office/drawing/2014/main" id="{1CB97B43-CF91-4401-9896-C597A006DE80}"/>
              </a:ext>
            </a:extLst>
          </p:cNvPr>
          <p:cNvPicPr>
            <a:picLocks noChangeAspect="1"/>
          </p:cNvPicPr>
          <p:nvPr/>
        </p:nvPicPr>
        <p:blipFill>
          <a:blip r:embed="rId2"/>
          <a:stretch>
            <a:fillRect/>
          </a:stretch>
        </p:blipFill>
        <p:spPr>
          <a:xfrm>
            <a:off x="3588343" y="2167819"/>
            <a:ext cx="5102204" cy="3226062"/>
          </a:xfrm>
          <a:prstGeom prst="rect">
            <a:avLst/>
          </a:prstGeom>
          <a:ln w="12700">
            <a:miter lim="400000"/>
          </a:ln>
        </p:spPr>
      </p:pic>
      <p:sp>
        <p:nvSpPr>
          <p:cNvPr id="3" name="Textfeld 2">
            <a:extLst>
              <a:ext uri="{FF2B5EF4-FFF2-40B4-BE49-F238E27FC236}">
                <a16:creationId xmlns:a16="http://schemas.microsoft.com/office/drawing/2014/main" id="{961B5A8F-D754-40A7-ABC9-E06827B0C761}"/>
              </a:ext>
            </a:extLst>
          </p:cNvPr>
          <p:cNvSpPr txBox="1"/>
          <p:nvPr/>
        </p:nvSpPr>
        <p:spPr>
          <a:xfrm>
            <a:off x="311698" y="1672308"/>
            <a:ext cx="2934422" cy="40934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Erfassung der Umgebung bisher mit </a:t>
            </a:r>
            <a:r>
              <a:rPr kumimoji="0" lang="de-DE" sz="2000" b="0" i="0" u="none" strike="noStrike" cap="none" spc="0" normalizeH="0" baseline="0" dirty="0">
                <a:ln>
                  <a:noFill/>
                </a:ln>
                <a:solidFill>
                  <a:srgbClr val="0070C0"/>
                </a:solidFill>
                <a:effectLst/>
                <a:uFillTx/>
                <a:latin typeface="+mj-lt"/>
                <a:ea typeface="+mj-ea"/>
                <a:cs typeface="+mj-cs"/>
                <a:sym typeface="Arial"/>
              </a:rPr>
              <a:t>LiDAR-Sensor</a:t>
            </a:r>
            <a:r>
              <a:rPr kumimoji="0" lang="de-DE" sz="2000" b="0" i="0" u="none" strike="noStrike" cap="none" spc="0" normalizeH="0" baseline="0" dirty="0">
                <a:ln>
                  <a:noFill/>
                </a:ln>
                <a:solidFill>
                  <a:srgbClr val="000000"/>
                </a:solidFill>
                <a:effectLst/>
                <a:uFillTx/>
                <a:latin typeface="+mj-lt"/>
                <a:ea typeface="+mj-ea"/>
                <a:cs typeface="+mj-cs"/>
                <a:sym typeface="Arial"/>
              </a:rPr>
              <a:t> und </a:t>
            </a:r>
            <a:r>
              <a:rPr kumimoji="0" lang="de-DE" sz="2000" b="0" i="0" u="none" strike="noStrike" cap="none" spc="0" normalizeH="0" baseline="0" dirty="0">
                <a:ln>
                  <a:noFill/>
                </a:ln>
                <a:solidFill>
                  <a:srgbClr val="FF0000"/>
                </a:solidFill>
                <a:effectLst/>
                <a:uFillTx/>
                <a:latin typeface="+mj-lt"/>
                <a:ea typeface="+mj-ea"/>
                <a:cs typeface="+mj-cs"/>
                <a:sym typeface="Arial"/>
              </a:rPr>
              <a:t>Kinect-Kameras</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de-DE" sz="2000" b="0" i="0" u="none" strike="noStrike" cap="none" spc="0" normalizeH="0" baseline="0" dirty="0">
              <a:ln>
                <a:noFill/>
              </a:ln>
              <a:solidFill>
                <a:srgbClr val="000000"/>
              </a:solidFill>
              <a:effectLst/>
              <a:uFillTx/>
              <a:latin typeface="+mj-lt"/>
              <a:ea typeface="+mj-ea"/>
              <a:cs typeface="+mj-cs"/>
              <a:sym typeface="Arial"/>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Recheneinheit im </a:t>
            </a:r>
            <a:r>
              <a:rPr lang="de-DE" sz="2000" dirty="0">
                <a:solidFill>
                  <a:srgbClr val="FFC000"/>
                </a:solidFill>
              </a:rPr>
              <a:t>Tower </a:t>
            </a:r>
            <a:r>
              <a:rPr lang="de-DE" sz="2000" dirty="0"/>
              <a:t>durch Fahranwendungen ausgelastet</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Eingebettetes System im </a:t>
            </a:r>
            <a:r>
              <a:rPr lang="de-DE" sz="2000" dirty="0">
                <a:solidFill>
                  <a:srgbClr val="FFC000"/>
                </a:solidFill>
              </a:rPr>
              <a:t>Tower</a:t>
            </a:r>
            <a:r>
              <a:rPr lang="de-DE" sz="2000" dirty="0"/>
              <a:t> ist bisher nicht beansprucht</a:t>
            </a:r>
          </a:p>
        </p:txBody>
      </p:sp>
      <p:sp>
        <p:nvSpPr>
          <p:cNvPr id="13" name="Rechteck 12">
            <a:extLst>
              <a:ext uri="{FF2B5EF4-FFF2-40B4-BE49-F238E27FC236}">
                <a16:creationId xmlns:a16="http://schemas.microsoft.com/office/drawing/2014/main" id="{06AA6724-272F-444C-8FCF-4098A460A57A}"/>
              </a:ext>
            </a:extLst>
          </p:cNvPr>
          <p:cNvSpPr/>
          <p:nvPr/>
        </p:nvSpPr>
        <p:spPr>
          <a:xfrm>
            <a:off x="6507480" y="2827019"/>
            <a:ext cx="533400" cy="304801"/>
          </a:xfrm>
          <a:prstGeom prst="rect">
            <a:avLst/>
          </a:prstGeom>
          <a:noFill/>
          <a:ln w="381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24" name="Rechteck 23">
            <a:extLst>
              <a:ext uri="{FF2B5EF4-FFF2-40B4-BE49-F238E27FC236}">
                <a16:creationId xmlns:a16="http://schemas.microsoft.com/office/drawing/2014/main" id="{522CD9DC-67B5-4319-9666-E6EADB341EF9}"/>
              </a:ext>
            </a:extLst>
          </p:cNvPr>
          <p:cNvSpPr/>
          <p:nvPr/>
        </p:nvSpPr>
        <p:spPr>
          <a:xfrm>
            <a:off x="7200899" y="2552699"/>
            <a:ext cx="289561" cy="213361"/>
          </a:xfrm>
          <a:prstGeom prst="rect">
            <a:avLst/>
          </a:prstGeom>
          <a:noFill/>
          <a:ln w="381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132" name="Ellipse 131">
            <a:extLst>
              <a:ext uri="{FF2B5EF4-FFF2-40B4-BE49-F238E27FC236}">
                <a16:creationId xmlns:a16="http://schemas.microsoft.com/office/drawing/2014/main" id="{35A01B67-4ED2-468C-8E5C-D7CB61EAE28F}"/>
              </a:ext>
            </a:extLst>
          </p:cNvPr>
          <p:cNvSpPr/>
          <p:nvPr/>
        </p:nvSpPr>
        <p:spPr>
          <a:xfrm>
            <a:off x="6858000" y="3719020"/>
            <a:ext cx="108000" cy="108000"/>
          </a:xfrm>
          <a:prstGeom prst="ellips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8951459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50" name="Shape 289"/>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20</a:t>
            </a:fld>
            <a:endParaRPr/>
          </a:p>
        </p:txBody>
      </p:sp>
      <p:sp>
        <p:nvSpPr>
          <p:cNvPr id="451" name="Titeltext"/>
          <p:cNvSpPr txBox="1">
            <a:spLocks noGrp="1"/>
          </p:cNvSpPr>
          <p:nvPr>
            <p:ph type="body" sz="quarter" idx="1"/>
          </p:nvPr>
        </p:nvSpPr>
        <p:spPr>
          <a:xfrm>
            <a:off x="311698" y="95371"/>
            <a:ext cx="4921410" cy="1075075"/>
          </a:xfrm>
          <a:prstGeom prst="rect">
            <a:avLst/>
          </a:prstGeom>
        </p:spPr>
        <p:txBody>
          <a:bodyPr/>
          <a:lstStyle/>
          <a:p>
            <a:r>
              <a:t>Titeltext</a:t>
            </a:r>
          </a:p>
        </p:txBody>
      </p:sp>
      <p:sp>
        <p:nvSpPr>
          <p:cNvPr id="452" name="Shape 290"/>
          <p:cNvSpPr/>
          <p:nvPr/>
        </p:nvSpPr>
        <p:spPr>
          <a:xfrm>
            <a:off x="4960675" y="256923"/>
            <a:ext cx="4060500" cy="928801"/>
          </a:xfrm>
          <a:prstGeom prst="rect">
            <a:avLst/>
          </a:prstGeom>
          <a:solidFill>
            <a:srgbClr val="FF0000"/>
          </a:solidFill>
          <a:ln>
            <a:solidFill>
              <a:srgbClr val="FF0000"/>
            </a:solidFill>
          </a:ln>
        </p:spPr>
        <p:txBody>
          <a:bodyPr lIns="45718" tIns="45718" rIns="45718" bIns="45718" anchor="ctr"/>
          <a:lstStyle/>
          <a:p>
            <a:pPr>
              <a:defRPr sz="1400"/>
            </a:pPr>
            <a:endParaRPr/>
          </a:p>
        </p:txBody>
      </p:sp>
      <p:sp>
        <p:nvSpPr>
          <p:cNvPr id="2" name="Textfeld 1">
            <a:extLst>
              <a:ext uri="{FF2B5EF4-FFF2-40B4-BE49-F238E27FC236}">
                <a16:creationId xmlns:a16="http://schemas.microsoft.com/office/drawing/2014/main" id="{1AB38DE1-376E-4F7C-B2D5-0FC017112FAE}"/>
              </a:ext>
            </a:extLst>
          </p:cNvPr>
          <p:cNvSpPr txBox="1"/>
          <p:nvPr/>
        </p:nvSpPr>
        <p:spPr>
          <a:xfrm>
            <a:off x="8666117" y="5901505"/>
            <a:ext cx="259050"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900" b="0" i="0" u="none" strike="noStrike" cap="none" spc="0" normalizeH="0" baseline="0" dirty="0">
                <a:ln>
                  <a:noFill/>
                </a:ln>
                <a:solidFill>
                  <a:srgbClr val="000000"/>
                </a:solidFill>
                <a:effectLst/>
                <a:uFillTx/>
                <a:latin typeface="+mj-lt"/>
                <a:ea typeface="+mj-ea"/>
                <a:cs typeface="+mj-cs"/>
                <a:sym typeface="Arial"/>
              </a:rPr>
              <a:t>[1]</a:t>
            </a:r>
            <a:endParaRPr kumimoji="0" lang="en-GB" sz="900" b="0" i="0" u="none" strike="noStrike" cap="none" spc="0" normalizeH="0" baseline="0" dirty="0">
              <a:ln>
                <a:noFill/>
              </a:ln>
              <a:solidFill>
                <a:srgbClr val="000000"/>
              </a:solidFill>
              <a:effectLst/>
              <a:uFillTx/>
              <a:latin typeface="+mj-lt"/>
              <a:ea typeface="+mj-ea"/>
              <a:cs typeface="+mj-cs"/>
              <a:sym typeface="Arial"/>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238"/>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21</a:t>
            </a:fld>
            <a:endParaRPr/>
          </a:p>
        </p:txBody>
      </p:sp>
      <p:sp>
        <p:nvSpPr>
          <p:cNvPr id="434" name="Zusammenfassung"/>
          <p:cNvSpPr txBox="1">
            <a:spLocks noGrp="1"/>
          </p:cNvSpPr>
          <p:nvPr>
            <p:ph type="body" sz="quarter" idx="1"/>
          </p:nvPr>
        </p:nvSpPr>
        <p:spPr>
          <a:xfrm>
            <a:off x="311698" y="95371"/>
            <a:ext cx="4921410" cy="1075075"/>
          </a:xfrm>
          <a:prstGeom prst="rect">
            <a:avLst/>
          </a:prstGeom>
        </p:spPr>
        <p:txBody>
          <a:bodyPr/>
          <a:lstStyle/>
          <a:p>
            <a:r>
              <a:rPr lang="de-DE" dirty="0"/>
              <a:t>Quellenverzeichnis</a:t>
            </a:r>
            <a:endParaRPr dirty="0"/>
          </a:p>
        </p:txBody>
      </p:sp>
      <p:sp>
        <p:nvSpPr>
          <p:cNvPr id="8" name="Textfeld 7">
            <a:extLst>
              <a:ext uri="{FF2B5EF4-FFF2-40B4-BE49-F238E27FC236}">
                <a16:creationId xmlns:a16="http://schemas.microsoft.com/office/drawing/2014/main" id="{C875B008-985C-4B0F-9EF7-DDFDF4D483D6}"/>
              </a:ext>
            </a:extLst>
          </p:cNvPr>
          <p:cNvSpPr txBox="1"/>
          <p:nvPr/>
        </p:nvSpPr>
        <p:spPr>
          <a:xfrm>
            <a:off x="225326" y="1463212"/>
            <a:ext cx="8626496" cy="4401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sz="2000" dirty="0"/>
              <a:t>[1] </a:t>
            </a:r>
            <a:r>
              <a:rPr lang="de-DE" sz="2000" dirty="0">
                <a:hlinkClick r:id="rId2"/>
              </a:rPr>
              <a:t>https://images-na.ssl-images-amazon.com/images/I/91zSu44%2B34L._AC_SL1500_.jpg</a:t>
            </a:r>
            <a:endParaRPr lang="de-DE" sz="2000" dirty="0"/>
          </a:p>
          <a:p>
            <a:endParaRPr lang="de-DE" sz="2000" dirty="0"/>
          </a:p>
          <a:p>
            <a:r>
              <a:rPr lang="de-DE" sz="2000" dirty="0"/>
              <a:t>[2] </a:t>
            </a:r>
            <a:r>
              <a:rPr lang="de-DE" sz="2000" dirty="0">
                <a:hlinkClick r:id="rId3"/>
              </a:rPr>
              <a:t>https://user-images.githubusercontent.com/11740059/31739935-e54f8fe4-b44f-11e7-81e8-a41952fb0cab.png</a:t>
            </a:r>
            <a:r>
              <a:rPr lang="de-DE" sz="2000" dirty="0"/>
              <a:t> &amp; </a:t>
            </a:r>
            <a:r>
              <a:rPr lang="de-DE" sz="2000" dirty="0">
                <a:hlinkClick r:id="rId4"/>
              </a:rPr>
              <a:t>https://user-images.githubusercontent.com/11740059/31739936-e569f956-b44f-11e7-9a64-6512217f0b7f.jpg</a:t>
            </a:r>
            <a:r>
              <a:rPr lang="de-DE" sz="2000" dirty="0"/>
              <a:t> </a:t>
            </a:r>
          </a:p>
          <a:p>
            <a:endParaRPr lang="de-DE" sz="2000" dirty="0"/>
          </a:p>
          <a:p>
            <a:r>
              <a:rPr lang="de-DE" sz="2000" dirty="0"/>
              <a:t>[3] </a:t>
            </a:r>
            <a:r>
              <a:rPr lang="de-DE" sz="2000" dirty="0">
                <a:hlinkClick r:id="rId5"/>
              </a:rPr>
              <a:t>https://keras.io/api/applications/</a:t>
            </a:r>
            <a:r>
              <a:rPr lang="de-DE" sz="2000" dirty="0"/>
              <a:t> </a:t>
            </a:r>
          </a:p>
          <a:p>
            <a:endParaRPr lang="de-DE" sz="2000" dirty="0"/>
          </a:p>
          <a:p>
            <a:pPr algn="l"/>
            <a:r>
              <a:rPr lang="de-DE" sz="2000" dirty="0"/>
              <a:t>[4] </a:t>
            </a:r>
            <a:r>
              <a:rPr lang="en-GB" sz="2000" b="0" i="0" u="none" strike="noStrike" baseline="0" dirty="0">
                <a:latin typeface="NimbusSanL-Regu"/>
              </a:rPr>
              <a:t>Li, Y., Li, J., Lin, W., und </a:t>
            </a:r>
            <a:r>
              <a:rPr lang="en-GB" sz="2000" b="0" i="0" u="none" strike="noStrike" baseline="0" dirty="0" err="1">
                <a:latin typeface="NimbusSanL-Regu"/>
              </a:rPr>
              <a:t>Jianguo</a:t>
            </a:r>
            <a:r>
              <a:rPr lang="en-GB" sz="2000" b="0" i="0" u="none" strike="noStrike" baseline="0" dirty="0">
                <a:latin typeface="NimbusSanL-Regu"/>
              </a:rPr>
              <a:t>, L. </a:t>
            </a:r>
            <a:r>
              <a:rPr lang="en-GB" sz="2000" b="0" i="0" u="none" strike="noStrike" baseline="0" dirty="0">
                <a:latin typeface="NimbusSanL-ReguItal"/>
              </a:rPr>
              <a:t>Tiny-DSOD: Lightweight Object Detection for Resource-Restricted Usages</a:t>
            </a:r>
            <a:r>
              <a:rPr lang="en-GB" sz="2000" b="0" i="0" u="none" strike="noStrike" baseline="0" dirty="0">
                <a:latin typeface="NimbusSanL-Regu"/>
              </a:rPr>
              <a:t>. </a:t>
            </a:r>
            <a:r>
              <a:rPr lang="en-GB" sz="2000" b="0" i="0" u="none" strike="noStrike" baseline="0" dirty="0" err="1">
                <a:latin typeface="NimbusSanL-Regu"/>
              </a:rPr>
              <a:t>Juli</a:t>
            </a:r>
            <a:r>
              <a:rPr lang="en-GB" sz="2000" b="0" i="0" u="none" strike="noStrike" baseline="0" dirty="0">
                <a:latin typeface="NimbusSanL-Regu"/>
              </a:rPr>
              <a:t> 2018.</a:t>
            </a:r>
          </a:p>
          <a:p>
            <a:pPr algn="l"/>
            <a:endParaRPr lang="de-DE" sz="2000" dirty="0"/>
          </a:p>
          <a:p>
            <a:r>
              <a:rPr lang="de-DE" sz="2000" dirty="0"/>
              <a:t>[5] https://cocodataset.org/#download</a:t>
            </a:r>
          </a:p>
        </p:txBody>
      </p:sp>
      <p:sp>
        <p:nvSpPr>
          <p:cNvPr id="6" name="Textfeld 5">
            <a:extLst>
              <a:ext uri="{FF2B5EF4-FFF2-40B4-BE49-F238E27FC236}">
                <a16:creationId xmlns:a16="http://schemas.microsoft.com/office/drawing/2014/main" id="{C4227BB7-2AE3-4004-8EDD-50449AF3F130}"/>
              </a:ext>
            </a:extLst>
          </p:cNvPr>
          <p:cNvSpPr txBox="1"/>
          <p:nvPr/>
        </p:nvSpPr>
        <p:spPr>
          <a:xfrm>
            <a:off x="225326" y="4404360"/>
            <a:ext cx="8444863" cy="477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sp>
        <p:nvSpPr>
          <p:cNvPr id="2" name="Textfeld 1">
            <a:extLst>
              <a:ext uri="{FF2B5EF4-FFF2-40B4-BE49-F238E27FC236}">
                <a16:creationId xmlns:a16="http://schemas.microsoft.com/office/drawing/2014/main" id="{1F70B110-A311-4F74-B2C6-0039D740A55C}"/>
              </a:ext>
            </a:extLst>
          </p:cNvPr>
          <p:cNvSpPr txBox="1"/>
          <p:nvPr/>
        </p:nvSpPr>
        <p:spPr>
          <a:xfrm>
            <a:off x="8666117" y="5901505"/>
            <a:ext cx="259050"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900" b="0" i="0" u="none" strike="noStrike" cap="none" spc="0" normalizeH="0" baseline="0" dirty="0">
                <a:ln>
                  <a:noFill/>
                </a:ln>
                <a:solidFill>
                  <a:srgbClr val="000000"/>
                </a:solidFill>
                <a:effectLst/>
                <a:uFillTx/>
                <a:latin typeface="+mj-lt"/>
                <a:ea typeface="+mj-ea"/>
                <a:cs typeface="+mj-cs"/>
                <a:sym typeface="Arial"/>
              </a:rPr>
              <a:t>[1]</a:t>
            </a:r>
            <a:endParaRPr kumimoji="0" lang="en-GB" sz="9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50652261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93"/>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22</a:t>
            </a:fld>
            <a:endParaRPr/>
          </a:p>
        </p:txBody>
      </p:sp>
      <p:sp>
        <p:nvSpPr>
          <p:cNvPr id="305" name="Sensoren zur Erkennung der Umgebung"/>
          <p:cNvSpPr txBox="1">
            <a:spLocks noGrp="1"/>
          </p:cNvSpPr>
          <p:nvPr>
            <p:ph type="body" sz="quarter" idx="1"/>
          </p:nvPr>
        </p:nvSpPr>
        <p:spPr>
          <a:xfrm>
            <a:off x="311698" y="95371"/>
            <a:ext cx="4921410" cy="1075075"/>
          </a:xfrm>
          <a:prstGeom prst="rect">
            <a:avLst/>
          </a:prstGeom>
        </p:spPr>
        <p:txBody>
          <a:bodyPr/>
          <a:lstStyle/>
          <a:p>
            <a:r>
              <a:t>Sensoren zur Erkennung der Umgebung</a:t>
            </a:r>
          </a:p>
        </p:txBody>
      </p:sp>
      <p:grpSp>
        <p:nvGrpSpPr>
          <p:cNvPr id="311" name="Gruppieren"/>
          <p:cNvGrpSpPr/>
          <p:nvPr/>
        </p:nvGrpSpPr>
        <p:grpSpPr>
          <a:xfrm>
            <a:off x="398890" y="3205197"/>
            <a:ext cx="3548834" cy="2600845"/>
            <a:chOff x="391275" y="0"/>
            <a:chExt cx="3548832" cy="2600843"/>
          </a:xfrm>
        </p:grpSpPr>
        <p:grpSp>
          <p:nvGrpSpPr>
            <p:cNvPr id="309" name="Gruppieren 1"/>
            <p:cNvGrpSpPr/>
            <p:nvPr/>
          </p:nvGrpSpPr>
          <p:grpSpPr>
            <a:xfrm>
              <a:off x="391275" y="935123"/>
              <a:ext cx="3548834" cy="1655391"/>
              <a:chOff x="391275" y="82738"/>
              <a:chExt cx="3548832" cy="1655390"/>
            </a:xfrm>
          </p:grpSpPr>
          <p:pic>
            <p:nvPicPr>
              <p:cNvPr id="306" name="Grafik 5" descr="Grafik 5"/>
              <p:cNvPicPr>
                <a:picLocks noChangeAspect="1"/>
              </p:cNvPicPr>
              <p:nvPr/>
            </p:nvPicPr>
            <p:blipFill>
              <a:blip r:embed="rId2"/>
              <a:stretch>
                <a:fillRect/>
              </a:stretch>
            </p:blipFill>
            <p:spPr>
              <a:xfrm>
                <a:off x="1497617" y="213711"/>
                <a:ext cx="2442492" cy="1127888"/>
              </a:xfrm>
              <a:prstGeom prst="rect">
                <a:avLst/>
              </a:prstGeom>
              <a:ln w="12700" cap="flat">
                <a:noFill/>
                <a:miter lim="400000"/>
              </a:ln>
              <a:effectLst/>
            </p:spPr>
          </p:pic>
          <p:sp>
            <p:nvSpPr>
              <p:cNvPr id="307" name="Gleichschenkliges Dreieck 18"/>
              <p:cNvSpPr/>
              <p:nvPr/>
            </p:nvSpPr>
            <p:spPr>
              <a:xfrm rot="5400000">
                <a:off x="443355" y="30657"/>
                <a:ext cx="1069665" cy="1173827"/>
              </a:xfrm>
              <a:prstGeom prst="triangle">
                <a:avLst/>
              </a:prstGeom>
              <a:gradFill flip="none" rotWithShape="1">
                <a:gsLst>
                  <a:gs pos="0">
                    <a:srgbClr val="F6F8FC">
                      <a:alpha val="0"/>
                    </a:srgbClr>
                  </a:gs>
                  <a:gs pos="94000">
                    <a:srgbClr val="0517F9"/>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FFFFFF"/>
                    </a:solidFill>
                    <a:latin typeface="Calibri"/>
                    <a:ea typeface="Calibri"/>
                    <a:cs typeface="Calibri"/>
                    <a:sym typeface="Calibri"/>
                  </a:defRPr>
                </a:pPr>
                <a:endParaRPr/>
              </a:p>
            </p:txBody>
          </p:sp>
          <p:sp>
            <p:nvSpPr>
              <p:cNvPr id="308" name="Gleichschenkliges Dreieck 6"/>
              <p:cNvSpPr/>
              <p:nvPr/>
            </p:nvSpPr>
            <p:spPr>
              <a:xfrm rot="16200000">
                <a:off x="2223199" y="139490"/>
                <a:ext cx="1524419" cy="1672861"/>
              </a:xfrm>
              <a:prstGeom prst="triangle">
                <a:avLst/>
              </a:prstGeom>
              <a:gradFill flip="none" rotWithShape="1">
                <a:gsLst>
                  <a:gs pos="0">
                    <a:srgbClr val="F6F8FC">
                      <a:alpha val="0"/>
                    </a:srgbClr>
                  </a:gs>
                  <a:gs pos="97000">
                    <a:srgbClr val="0517F9">
                      <a:alpha val="82451"/>
                    </a:srgb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FFFFFF"/>
                    </a:solidFill>
                    <a:latin typeface="Calibri"/>
                    <a:ea typeface="Calibri"/>
                    <a:cs typeface="Calibri"/>
                    <a:sym typeface="Calibri"/>
                  </a:defRPr>
                </a:pPr>
                <a:endParaRPr/>
              </a:p>
            </p:txBody>
          </p:sp>
        </p:grpSp>
        <p:sp>
          <p:nvSpPr>
            <p:cNvPr id="310" name="Kreis"/>
            <p:cNvSpPr/>
            <p:nvPr/>
          </p:nvSpPr>
          <p:spPr>
            <a:xfrm>
              <a:off x="653527" y="0"/>
              <a:ext cx="2600845" cy="2600844"/>
            </a:xfrm>
            <a:prstGeom prst="ellipse">
              <a:avLst/>
            </a:prstGeom>
            <a:gradFill flip="none" rotWithShape="1">
              <a:gsLst>
                <a:gs pos="0">
                  <a:srgbClr val="FF0000"/>
                </a:gs>
                <a:gs pos="100000">
                  <a:srgbClr val="F6F8FC">
                    <a:alpha val="0"/>
                  </a:srgbClr>
                </a:gs>
              </a:gsLst>
              <a:path path="circle">
                <a:fillToRect l="50000" t="50000" r="50000" b="50000"/>
              </a:path>
              <a:tileRect/>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grpSp>
        <p:nvGrpSpPr>
          <p:cNvPr id="316" name="Gruppieren 27"/>
          <p:cNvGrpSpPr/>
          <p:nvPr/>
        </p:nvGrpSpPr>
        <p:grpSpPr>
          <a:xfrm>
            <a:off x="4415354" y="3263176"/>
            <a:ext cx="4657259" cy="2145062"/>
            <a:chOff x="357285" y="113849"/>
            <a:chExt cx="4657257" cy="2145061"/>
          </a:xfrm>
        </p:grpSpPr>
        <p:sp>
          <p:nvSpPr>
            <p:cNvPr id="312" name="Gleichschenkliges Dreieck 18"/>
            <p:cNvSpPr/>
            <p:nvPr/>
          </p:nvSpPr>
          <p:spPr>
            <a:xfrm rot="5400000">
              <a:off x="610063" y="42186"/>
              <a:ext cx="1471876" cy="1615202"/>
            </a:xfrm>
            <a:prstGeom prst="triangle">
              <a:avLst/>
            </a:prstGeom>
            <a:gradFill flip="none" rotWithShape="1">
              <a:gsLst>
                <a:gs pos="0">
                  <a:srgbClr val="F6F8FC">
                    <a:alpha val="0"/>
                  </a:srgbClr>
                </a:gs>
                <a:gs pos="95513">
                  <a:srgbClr val="0517F9"/>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FFFFFF"/>
                  </a:solidFill>
                  <a:latin typeface="Calibri"/>
                  <a:ea typeface="Calibri"/>
                  <a:cs typeface="Calibri"/>
                  <a:sym typeface="Calibri"/>
                </a:defRPr>
              </a:pPr>
              <a:endParaRPr/>
            </a:p>
          </p:txBody>
        </p:sp>
        <p:pic>
          <p:nvPicPr>
            <p:cNvPr id="313" name="Grafik 21" descr="Grafik 21"/>
            <p:cNvPicPr>
              <a:picLocks noChangeAspect="1"/>
            </p:cNvPicPr>
            <p:nvPr/>
          </p:nvPicPr>
          <p:blipFill>
            <a:blip r:embed="rId3"/>
            <a:stretch>
              <a:fillRect/>
            </a:stretch>
          </p:blipFill>
          <p:spPr>
            <a:xfrm>
              <a:off x="2082997" y="626590"/>
              <a:ext cx="2539765" cy="1632322"/>
            </a:xfrm>
            <a:prstGeom prst="rect">
              <a:avLst/>
            </a:prstGeom>
            <a:ln w="12700" cap="flat">
              <a:noFill/>
              <a:miter lim="400000"/>
            </a:ln>
            <a:effectLst/>
          </p:spPr>
        </p:pic>
        <p:sp>
          <p:nvSpPr>
            <p:cNvPr id="314" name="Gleichschenkliges Dreieck 26"/>
            <p:cNvSpPr/>
            <p:nvPr/>
          </p:nvSpPr>
          <p:spPr>
            <a:xfrm rot="16200000">
              <a:off x="2847439" y="42186"/>
              <a:ext cx="1471875" cy="1615202"/>
            </a:xfrm>
            <a:prstGeom prst="triangle">
              <a:avLst/>
            </a:prstGeom>
            <a:gradFill flip="none" rotWithShape="1">
              <a:gsLst>
                <a:gs pos="0">
                  <a:srgbClr val="F6F8FC">
                    <a:alpha val="0"/>
                  </a:srgbClr>
                </a:gs>
                <a:gs pos="94000">
                  <a:srgbClr val="0517F9"/>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FFFFFF"/>
                  </a:solidFill>
                  <a:latin typeface="Calibri"/>
                  <a:ea typeface="Calibri"/>
                  <a:cs typeface="Calibri"/>
                  <a:sym typeface="Calibri"/>
                </a:defRPr>
              </a:pPr>
              <a:endParaRPr/>
            </a:p>
          </p:txBody>
        </p:sp>
        <p:sp>
          <p:nvSpPr>
            <p:cNvPr id="315" name="Gerader Verbinder 23"/>
            <p:cNvSpPr/>
            <p:nvPr/>
          </p:nvSpPr>
          <p:spPr>
            <a:xfrm>
              <a:off x="357285" y="643839"/>
              <a:ext cx="4657259" cy="1"/>
            </a:xfrm>
            <a:prstGeom prst="line">
              <a:avLst/>
            </a:prstGeom>
            <a:noFill/>
            <a:ln w="25400" cap="flat">
              <a:gradFill flip="none" rotWithShape="1">
                <a:gsLst>
                  <a:gs pos="0">
                    <a:srgbClr val="FF0000"/>
                  </a:gs>
                  <a:gs pos="100000">
                    <a:schemeClr val="accent1">
                      <a:lumMod val="30000"/>
                      <a:lumOff val="70000"/>
                    </a:schemeClr>
                  </a:gs>
                </a:gsLst>
                <a:path path="circle">
                  <a:fillToRect l="50000" t="50000" r="50000" b="50000"/>
                </a:path>
                <a:tileRect/>
              </a:gradFill>
              <a:prstDash val="solid"/>
              <a:miter lim="800000"/>
            </a:ln>
            <a:effectLst/>
          </p:spPr>
          <p:txBody>
            <a:bodyPr wrap="square" lIns="45718" tIns="45718" rIns="45718" bIns="45718" numCol="1" anchor="t">
              <a:noAutofit/>
            </a:bodyPr>
            <a:lstStyle/>
            <a:p>
              <a:endParaRPr/>
            </a:p>
          </p:txBody>
        </p:sp>
      </p:grpSp>
      <p:sp>
        <p:nvSpPr>
          <p:cNvPr id="317" name="Sichtfelder der Kinect-Sensoren und des RPLIDAR A2…"/>
          <p:cNvSpPr txBox="1"/>
          <p:nvPr/>
        </p:nvSpPr>
        <p:spPr>
          <a:xfrm>
            <a:off x="1528748" y="1303408"/>
            <a:ext cx="6086504" cy="1502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sz="1600">
                <a:latin typeface="Latin Modern Roman"/>
                <a:ea typeface="Latin Modern Roman"/>
                <a:cs typeface="Latin Modern Roman"/>
                <a:sym typeface="Latin Modern Roman"/>
              </a:defRPr>
            </a:pPr>
            <a:endParaRPr/>
          </a:p>
          <a:p>
            <a:pPr marL="228600" indent="-228600">
              <a:buSzPct val="100000"/>
              <a:buChar char="•"/>
              <a:defRPr sz="1600">
                <a:latin typeface="Latin Modern Roman"/>
                <a:ea typeface="Latin Modern Roman"/>
                <a:cs typeface="Latin Modern Roman"/>
                <a:sym typeface="Latin Modern Roman"/>
              </a:defRPr>
            </a:pPr>
            <a:r>
              <a:t>Sichtfelder der </a:t>
            </a:r>
            <a:r>
              <a:rPr b="1">
                <a:solidFill>
                  <a:srgbClr val="0517F9"/>
                </a:solidFill>
                <a:latin typeface="LMRoman10-Bold"/>
                <a:ea typeface="LMRoman10-Bold"/>
                <a:cs typeface="LMRoman10-Bold"/>
                <a:sym typeface="LMRoman10-Bold"/>
              </a:rPr>
              <a:t>Kinect-Sensoren</a:t>
            </a:r>
            <a:r>
              <a:t> und des </a:t>
            </a:r>
            <a:r>
              <a:rPr b="1">
                <a:solidFill>
                  <a:srgbClr val="FF0000"/>
                </a:solidFill>
                <a:latin typeface="LMRoman10-Bold"/>
                <a:ea typeface="LMRoman10-Bold"/>
                <a:cs typeface="LMRoman10-Bold"/>
                <a:sym typeface="LMRoman10-Bold"/>
              </a:rPr>
              <a:t>RPLIDAR A2</a:t>
            </a:r>
          </a:p>
          <a:p>
            <a:pPr marL="228600" indent="-228600">
              <a:buSzPct val="100000"/>
              <a:buChar char="•"/>
              <a:defRPr sz="1600">
                <a:solidFill>
                  <a:srgbClr val="FF0000"/>
                </a:solidFill>
                <a:latin typeface="Latin Modern Roman"/>
                <a:ea typeface="Latin Modern Roman"/>
                <a:cs typeface="Latin Modern Roman"/>
                <a:sym typeface="Latin Modern Roman"/>
              </a:defRPr>
            </a:pPr>
            <a:endParaRPr b="1">
              <a:solidFill>
                <a:srgbClr val="FF0000"/>
              </a:solidFill>
              <a:latin typeface="LMRoman10-Bold"/>
              <a:ea typeface="LMRoman10-Bold"/>
              <a:cs typeface="LMRoman10-Bold"/>
              <a:sym typeface="LMRoman10-Bold"/>
            </a:endParaRPr>
          </a:p>
          <a:p>
            <a:pPr marL="228600" indent="-228600">
              <a:buSzPct val="100000"/>
              <a:buChar char="•"/>
              <a:defRPr sz="1600">
                <a:solidFill>
                  <a:schemeClr val="accent2">
                    <a:lumOff val="-2588"/>
                  </a:schemeClr>
                </a:solidFill>
                <a:latin typeface="Latin Modern Roman"/>
                <a:ea typeface="Latin Modern Roman"/>
                <a:cs typeface="Latin Modern Roman"/>
                <a:sym typeface="Latin Modern Roman"/>
              </a:defRPr>
            </a:pPr>
            <a:r>
              <a:t>Es entstehen Gebiete, die nicht von den Sensoren erfasst werden</a:t>
            </a:r>
            <a:endParaRPr b="1">
              <a:latin typeface="LMRoman10-Bold"/>
              <a:ea typeface="LMRoman10-Bold"/>
              <a:cs typeface="LMRoman10-Bold"/>
              <a:sym typeface="LMRoman10-Bold"/>
            </a:endParaRPr>
          </a:p>
        </p:txBody>
      </p:sp>
    </p:spTree>
    <p:extLst>
      <p:ext uri="{BB962C8B-B14F-4D97-AF65-F5344CB8AC3E}">
        <p14:creationId xmlns:p14="http://schemas.microsoft.com/office/powerpoint/2010/main" val="28942749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198"/>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23</a:t>
            </a:fld>
            <a:endParaRPr/>
          </a:p>
        </p:txBody>
      </p:sp>
      <p:sp>
        <p:nvSpPr>
          <p:cNvPr id="428" name="Navigation und Costmap"/>
          <p:cNvSpPr txBox="1">
            <a:spLocks noGrp="1"/>
          </p:cNvSpPr>
          <p:nvPr>
            <p:ph type="body" sz="quarter" idx="1"/>
          </p:nvPr>
        </p:nvSpPr>
        <p:spPr>
          <a:xfrm>
            <a:off x="311698" y="95371"/>
            <a:ext cx="4921410" cy="1075075"/>
          </a:xfrm>
          <a:prstGeom prst="rect">
            <a:avLst/>
          </a:prstGeom>
        </p:spPr>
        <p:txBody>
          <a:bodyPr/>
          <a:lstStyle/>
          <a:p>
            <a:r>
              <a:t>Navigation und Costmap</a:t>
            </a:r>
          </a:p>
        </p:txBody>
      </p:sp>
      <p:sp>
        <p:nvSpPr>
          <p:cNvPr id="429" name="Grundlage bildet Belegtheitskarte aus dem SLAM-Algorithmus…"/>
          <p:cNvSpPr txBox="1"/>
          <p:nvPr/>
        </p:nvSpPr>
        <p:spPr>
          <a:xfrm>
            <a:off x="4870868" y="1531881"/>
            <a:ext cx="3866306" cy="418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28600" indent="-228600">
              <a:buSzPct val="100000"/>
              <a:buChar char="•"/>
              <a:defRPr sz="1600">
                <a:latin typeface="Latin Modern Roman"/>
                <a:ea typeface="Latin Modern Roman"/>
                <a:cs typeface="Latin Modern Roman"/>
                <a:sym typeface="Latin Modern Roman"/>
              </a:defRPr>
            </a:pPr>
            <a:r>
              <a:t>Grundlage bildet Belegtheitskarte aus dem </a:t>
            </a:r>
            <a:r>
              <a:rPr b="1">
                <a:latin typeface="LMRoman10-Bold"/>
                <a:ea typeface="LMRoman10-Bold"/>
                <a:cs typeface="LMRoman10-Bold"/>
                <a:sym typeface="LMRoman10-Bold"/>
              </a:rPr>
              <a:t>SLAM</a:t>
            </a:r>
            <a:r>
              <a:t>-Algorithmus</a:t>
            </a:r>
          </a:p>
          <a:p>
            <a:pPr marL="228600" indent="-228600">
              <a:buSzPct val="100000"/>
              <a:buChar char="•"/>
              <a:defRPr sz="1600">
                <a:latin typeface="Latin Modern Roman"/>
                <a:ea typeface="Latin Modern Roman"/>
                <a:cs typeface="Latin Modern Roman"/>
                <a:sym typeface="Latin Modern Roman"/>
              </a:defRPr>
            </a:pPr>
            <a:endParaRPr/>
          </a:p>
          <a:p>
            <a:pPr marL="228600" indent="-228600">
              <a:buSzPct val="100000"/>
              <a:buChar char="•"/>
              <a:defRPr sz="1600">
                <a:latin typeface="Latin Modern Roman"/>
                <a:ea typeface="Latin Modern Roman"/>
                <a:cs typeface="Latin Modern Roman"/>
                <a:sym typeface="Latin Modern Roman"/>
              </a:defRPr>
            </a:pPr>
            <a:r>
              <a:t>Zellen werden mit Kollisionswahrscheinlichkeiten (Farbverteilungen) belegt</a:t>
            </a:r>
          </a:p>
          <a:p>
            <a:pPr>
              <a:defRPr sz="1600">
                <a:latin typeface="Latin Modern Roman"/>
                <a:ea typeface="Latin Modern Roman"/>
                <a:cs typeface="Latin Modern Roman"/>
                <a:sym typeface="Latin Modern Roman"/>
              </a:defRPr>
            </a:pPr>
            <a:endParaRPr/>
          </a:p>
          <a:p>
            <a:pPr marL="228600" indent="-228600">
              <a:buSzPct val="100000"/>
              <a:buChar char="•"/>
              <a:defRPr sz="1600">
                <a:latin typeface="Latin Modern Roman"/>
                <a:ea typeface="Latin Modern Roman"/>
                <a:cs typeface="Latin Modern Roman"/>
                <a:sym typeface="Latin Modern Roman"/>
              </a:defRPr>
            </a:pPr>
            <a:r>
              <a:t>Gegenstandsabhängige Trajektorienplanung</a:t>
            </a:r>
          </a:p>
          <a:p>
            <a:pPr marL="228600" indent="-228600">
              <a:buSzPct val="100000"/>
              <a:buChar char="•"/>
              <a:defRPr sz="1600">
                <a:latin typeface="Latin Modern Roman"/>
                <a:ea typeface="Latin Modern Roman"/>
                <a:cs typeface="Latin Modern Roman"/>
                <a:sym typeface="Latin Modern Roman"/>
              </a:defRPr>
            </a:pPr>
            <a:endParaRPr/>
          </a:p>
          <a:p>
            <a:pPr marL="228600" indent="-228600">
              <a:buSzPct val="100000"/>
              <a:buChar char="•"/>
              <a:defRPr sz="1600">
                <a:latin typeface="Latin Modern Roman"/>
                <a:ea typeface="Latin Modern Roman"/>
                <a:cs typeface="Latin Modern Roman"/>
                <a:sym typeface="Latin Modern Roman"/>
              </a:defRPr>
            </a:pPr>
            <a:r>
              <a:t>Zielpose wird manuell oder automatisch eingetragen</a:t>
            </a:r>
          </a:p>
          <a:p>
            <a:pPr marL="228600" indent="-228600">
              <a:buSzPct val="100000"/>
              <a:buChar char="•"/>
              <a:defRPr sz="1600">
                <a:latin typeface="Latin Modern Roman"/>
                <a:ea typeface="Latin Modern Roman"/>
                <a:cs typeface="Latin Modern Roman"/>
                <a:sym typeface="Latin Modern Roman"/>
              </a:defRPr>
            </a:pPr>
            <a:endParaRPr/>
          </a:p>
        </p:txBody>
      </p:sp>
      <p:pic>
        <p:nvPicPr>
          <p:cNvPr id="430" name="costmap.png" descr="costmap.png"/>
          <p:cNvPicPr>
            <a:picLocks noChangeAspect="1"/>
          </p:cNvPicPr>
          <p:nvPr/>
        </p:nvPicPr>
        <p:blipFill>
          <a:blip r:embed="rId2"/>
          <a:stretch>
            <a:fillRect/>
          </a:stretch>
        </p:blipFill>
        <p:spPr>
          <a:xfrm>
            <a:off x="839251" y="1531881"/>
            <a:ext cx="3866306" cy="4313279"/>
          </a:xfrm>
          <a:prstGeom prst="rect">
            <a:avLst/>
          </a:prstGeom>
          <a:ln w="12700">
            <a:miter lim="400000"/>
          </a:ln>
        </p:spPr>
      </p:pic>
      <p:sp>
        <p:nvSpPr>
          <p:cNvPr id="431" name="Linie"/>
          <p:cNvSpPr/>
          <p:nvPr/>
        </p:nvSpPr>
        <p:spPr>
          <a:xfrm flipV="1">
            <a:off x="3115733" y="2510153"/>
            <a:ext cx="2" cy="524702"/>
          </a:xfrm>
          <a:prstGeom prst="line">
            <a:avLst/>
          </a:prstGeom>
          <a:ln w="25400">
            <a:solidFill>
              <a:srgbClr val="FF0000"/>
            </a:solidFill>
            <a:tailEnd type="triangle"/>
          </a:ln>
          <a:effectLst>
            <a:outerShdw dir="2700000" rotWithShape="0">
              <a:srgbClr val="000000">
                <a:alpha val="75000"/>
              </a:srgbClr>
            </a:outerShdw>
          </a:effectLst>
        </p:spPr>
        <p:txBody>
          <a:bodyPr lIns="45718" tIns="45718" rIns="45718" bIns="45718"/>
          <a:lstStyle/>
          <a:p>
            <a:endParaRPr/>
          </a:p>
        </p:txBody>
      </p:sp>
    </p:spTree>
    <p:extLst>
      <p:ext uri="{BB962C8B-B14F-4D97-AF65-F5344CB8AC3E}">
        <p14:creationId xmlns:p14="http://schemas.microsoft.com/office/powerpoint/2010/main" val="372839700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 name="Shape 78"/>
          <p:cNvSpPr txBox="1">
            <a:spLocks noGrp="1"/>
          </p:cNvSpPr>
          <p:nvPr>
            <p:ph type="sldNum" sz="quarter" idx="4294967295"/>
          </p:nvPr>
        </p:nvSpPr>
        <p:spPr>
          <a:xfrm>
            <a:off x="8592773" y="6299646"/>
            <a:ext cx="2590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24</a:t>
            </a:fld>
            <a:endParaRPr/>
          </a:p>
        </p:txBody>
      </p:sp>
      <p:sp>
        <p:nvSpPr>
          <p:cNvPr id="136" name="Motivation und Aufgabenstellung"/>
          <p:cNvSpPr txBox="1">
            <a:spLocks noGrp="1"/>
          </p:cNvSpPr>
          <p:nvPr>
            <p:ph type="body" sz="quarter" idx="1"/>
          </p:nvPr>
        </p:nvSpPr>
        <p:spPr>
          <a:xfrm>
            <a:off x="311698" y="95371"/>
            <a:ext cx="4894324" cy="1075075"/>
          </a:xfrm>
          <a:prstGeom prst="rect">
            <a:avLst/>
          </a:prstGeom>
        </p:spPr>
        <p:txBody>
          <a:bodyPr/>
          <a:lstStyle/>
          <a:p>
            <a:r>
              <a:rPr lang="de-DE" dirty="0"/>
              <a:t>Programmablauf</a:t>
            </a:r>
            <a:endParaRPr dirty="0"/>
          </a:p>
        </p:txBody>
      </p:sp>
      <p:sp>
        <p:nvSpPr>
          <p:cNvPr id="11" name="Textfeld 10">
            <a:extLst>
              <a:ext uri="{FF2B5EF4-FFF2-40B4-BE49-F238E27FC236}">
                <a16:creationId xmlns:a16="http://schemas.microsoft.com/office/drawing/2014/main" id="{19DA7942-7938-4611-9844-E72C0D007FE0}"/>
              </a:ext>
            </a:extLst>
          </p:cNvPr>
          <p:cNvSpPr txBox="1"/>
          <p:nvPr/>
        </p:nvSpPr>
        <p:spPr>
          <a:xfrm>
            <a:off x="520541" y="1557169"/>
            <a:ext cx="4455111" cy="477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pic>
        <p:nvPicPr>
          <p:cNvPr id="3" name="Grafik 2">
            <a:extLst>
              <a:ext uri="{FF2B5EF4-FFF2-40B4-BE49-F238E27FC236}">
                <a16:creationId xmlns:a16="http://schemas.microsoft.com/office/drawing/2014/main" id="{526CE541-79DC-4399-887B-7FF5335D3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870" y="1286142"/>
            <a:ext cx="2826427" cy="4880878"/>
          </a:xfrm>
          <a:prstGeom prst="rect">
            <a:avLst/>
          </a:prstGeom>
          <a:solidFill>
            <a:srgbClr val="92D050"/>
          </a:solidFill>
        </p:spPr>
      </p:pic>
      <p:sp>
        <p:nvSpPr>
          <p:cNvPr id="5" name="Ellipse 4">
            <a:extLst>
              <a:ext uri="{FF2B5EF4-FFF2-40B4-BE49-F238E27FC236}">
                <a16:creationId xmlns:a16="http://schemas.microsoft.com/office/drawing/2014/main" id="{2E9C7044-FC99-4E0E-A386-6DCA38EFDD21}"/>
              </a:ext>
            </a:extLst>
          </p:cNvPr>
          <p:cNvSpPr/>
          <p:nvPr/>
        </p:nvSpPr>
        <p:spPr>
          <a:xfrm>
            <a:off x="6014085" y="1687694"/>
            <a:ext cx="108000" cy="108000"/>
          </a:xfrm>
          <a:prstGeom prst="ellipse">
            <a:avLst/>
          </a:prstGeom>
          <a:solidFill>
            <a:srgbClr val="92D050"/>
          </a:solidFill>
          <a:ln w="25400" cap="flat">
            <a:solidFill>
              <a:srgbClr val="92D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10" name="Ellipse 9">
            <a:extLst>
              <a:ext uri="{FF2B5EF4-FFF2-40B4-BE49-F238E27FC236}">
                <a16:creationId xmlns:a16="http://schemas.microsoft.com/office/drawing/2014/main" id="{700D14F0-758C-4DDD-9649-2DA705D96EBC}"/>
              </a:ext>
            </a:extLst>
          </p:cNvPr>
          <p:cNvSpPr/>
          <p:nvPr/>
        </p:nvSpPr>
        <p:spPr>
          <a:xfrm>
            <a:off x="7007225" y="5326879"/>
            <a:ext cx="108000" cy="108000"/>
          </a:xfrm>
          <a:prstGeom prst="ellipse">
            <a:avLst/>
          </a:prstGeom>
          <a:solidFill>
            <a:srgbClr val="FF0000"/>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12" name="Ellipse 11">
            <a:extLst>
              <a:ext uri="{FF2B5EF4-FFF2-40B4-BE49-F238E27FC236}">
                <a16:creationId xmlns:a16="http://schemas.microsoft.com/office/drawing/2014/main" id="{BBFF6864-D83C-4F1E-81D7-64FB30E2110F}"/>
              </a:ext>
            </a:extLst>
          </p:cNvPr>
          <p:cNvSpPr/>
          <p:nvPr/>
        </p:nvSpPr>
        <p:spPr>
          <a:xfrm>
            <a:off x="7007225" y="5653237"/>
            <a:ext cx="108000" cy="108000"/>
          </a:xfrm>
          <a:prstGeom prst="ellipse">
            <a:avLst/>
          </a:prstGeom>
          <a:solidFill>
            <a:srgbClr val="00B0F0"/>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14" name="Textfeld 13">
            <a:extLst>
              <a:ext uri="{FF2B5EF4-FFF2-40B4-BE49-F238E27FC236}">
                <a16:creationId xmlns:a16="http://schemas.microsoft.com/office/drawing/2014/main" id="{0AE268CF-B4DB-45D1-A0D5-5591F35562B3}"/>
              </a:ext>
            </a:extLst>
          </p:cNvPr>
          <p:cNvSpPr txBox="1"/>
          <p:nvPr/>
        </p:nvSpPr>
        <p:spPr>
          <a:xfrm>
            <a:off x="421703" y="1987645"/>
            <a:ext cx="4965813" cy="3477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Bis Person erkannt wird </a:t>
            </a:r>
            <a:r>
              <a:rPr kumimoji="0" lang="de-DE" sz="2000" b="0" i="0" u="none" strike="noStrike" cap="none" spc="0" normalizeH="0" baseline="0" dirty="0">
                <a:ln>
                  <a:noFill/>
                </a:ln>
                <a:solidFill>
                  <a:srgbClr val="92D050"/>
                </a:solidFill>
                <a:effectLst/>
                <a:uFillTx/>
                <a:latin typeface="+mj-lt"/>
                <a:ea typeface="+mj-ea"/>
                <a:cs typeface="+mj-cs"/>
                <a:sym typeface="Arial"/>
              </a:rPr>
              <a:t>Reduzierter Modus aktiv</a:t>
            </a:r>
            <a:endParaRPr kumimoji="0" lang="de-DE" sz="2000" b="0" i="0" u="none" strike="noStrike" cap="none" spc="0" normalizeH="0" baseline="0" dirty="0">
              <a:ln>
                <a:noFill/>
              </a:ln>
              <a:solidFill>
                <a:srgbClr val="000000"/>
              </a:solidFill>
              <a:effectLst/>
              <a:uFillTx/>
              <a:latin typeface="+mj-lt"/>
              <a:ea typeface="+mj-ea"/>
              <a:cs typeface="+mj-cs"/>
              <a:sym typeface="Arial"/>
            </a:endParaRPr>
          </a:p>
          <a:p>
            <a:pPr marR="0" algn="l" defTabSz="914400" rtl="0" fontAlgn="auto" latinLnBrk="0" hangingPunct="0">
              <a:lnSpc>
                <a:spcPct val="100000"/>
              </a:lnSpc>
              <a:spcBef>
                <a:spcPts val="0"/>
              </a:spcBef>
              <a:spcAft>
                <a:spcPts val="0"/>
              </a:spcAft>
              <a:buClrTx/>
              <a:buSzTx/>
              <a:tabLst/>
            </a:pPr>
            <a:endParaRPr kumimoji="0" lang="de-DE" sz="2000" b="0" i="0" u="none" strike="noStrike" cap="none" spc="0" normalizeH="0" baseline="0" dirty="0">
              <a:ln>
                <a:noFill/>
              </a:ln>
              <a:solidFill>
                <a:srgbClr val="000000"/>
              </a:solidFill>
              <a:effectLst/>
              <a:uFillTx/>
              <a:latin typeface="+mj-lt"/>
              <a:ea typeface="+mj-ea"/>
              <a:cs typeface="+mj-cs"/>
              <a:sym typeface="Arial"/>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Mensch wird über das </a:t>
            </a:r>
            <a:r>
              <a:rPr lang="de-DE" sz="2000" dirty="0">
                <a:solidFill>
                  <a:srgbClr val="7030A0"/>
                </a:solidFill>
              </a:rPr>
              <a:t>Gesicht identifiziert</a:t>
            </a:r>
          </a:p>
          <a:p>
            <a:pPr marR="0" algn="l" defTabSz="914400" rtl="0" fontAlgn="auto" latinLnBrk="0" hangingPunct="0">
              <a:lnSpc>
                <a:spcPct val="100000"/>
              </a:lnSpc>
              <a:spcBef>
                <a:spcPts val="0"/>
              </a:spcBef>
              <a:spcAft>
                <a:spcPts val="0"/>
              </a:spcAft>
              <a:buClrTx/>
              <a:buSzTx/>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Unbekannte Personen werden zunächst </a:t>
            </a:r>
            <a:r>
              <a:rPr kumimoji="0" lang="de-DE" sz="2000" b="0" i="0" u="none" strike="noStrike" cap="none" spc="0" normalizeH="0" baseline="0" dirty="0">
                <a:ln>
                  <a:noFill/>
                </a:ln>
                <a:solidFill>
                  <a:srgbClr val="FF0000"/>
                </a:solidFill>
                <a:effectLst/>
                <a:uFillTx/>
                <a:latin typeface="+mj-lt"/>
                <a:ea typeface="+mj-ea"/>
                <a:cs typeface="+mj-cs"/>
                <a:sym typeface="Arial"/>
              </a:rPr>
              <a:t>registriert</a:t>
            </a:r>
          </a:p>
          <a:p>
            <a:pPr marR="0" algn="l" defTabSz="914400" rtl="0" fontAlgn="auto" latinLnBrk="0" hangingPunct="0">
              <a:lnSpc>
                <a:spcPct val="100000"/>
              </a:lnSpc>
              <a:spcBef>
                <a:spcPts val="0"/>
              </a:spcBef>
              <a:spcAft>
                <a:spcPts val="0"/>
              </a:spcAft>
              <a:buClrTx/>
              <a:buSzTx/>
              <a:tabLst/>
            </a:pPr>
            <a:endParaRPr kumimoji="0" lang="de-DE" sz="2000" b="0" i="0" u="none" strike="noStrike" cap="none" spc="0" normalizeH="0" baseline="0" dirty="0">
              <a:ln>
                <a:noFill/>
              </a:ln>
              <a:solidFill>
                <a:srgbClr val="000000"/>
              </a:solidFill>
              <a:effectLst/>
              <a:uFillTx/>
              <a:latin typeface="+mj-lt"/>
              <a:ea typeface="+mj-ea"/>
              <a:cs typeface="+mj-cs"/>
              <a:sym typeface="Arial"/>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Informationen bekannter Menschen werden </a:t>
            </a:r>
            <a:r>
              <a:rPr lang="de-DE" sz="2000" dirty="0">
                <a:solidFill>
                  <a:srgbClr val="00B0F0"/>
                </a:solidFill>
              </a:rPr>
              <a:t>aktualisiert und gespeichert</a:t>
            </a:r>
            <a:endParaRPr kumimoji="0" lang="en-GB" sz="2000" b="0" i="0" u="none" strike="noStrike" cap="none" spc="0" normalizeH="0" baseline="0" dirty="0">
              <a:ln>
                <a:noFill/>
              </a:ln>
              <a:solidFill>
                <a:srgbClr val="00B0F0"/>
              </a:solidFill>
              <a:effectLst/>
              <a:uFillTx/>
              <a:latin typeface="+mj-lt"/>
              <a:ea typeface="+mj-ea"/>
              <a:cs typeface="+mj-cs"/>
              <a:sym typeface="Arial"/>
            </a:endParaRPr>
          </a:p>
        </p:txBody>
      </p:sp>
      <p:sp>
        <p:nvSpPr>
          <p:cNvPr id="16" name="Ellipse 15">
            <a:extLst>
              <a:ext uri="{FF2B5EF4-FFF2-40B4-BE49-F238E27FC236}">
                <a16:creationId xmlns:a16="http://schemas.microsoft.com/office/drawing/2014/main" id="{BE634519-6060-4E83-8E92-37F340272960}"/>
              </a:ext>
            </a:extLst>
          </p:cNvPr>
          <p:cNvSpPr/>
          <p:nvPr/>
        </p:nvSpPr>
        <p:spPr>
          <a:xfrm>
            <a:off x="7309083" y="3766319"/>
            <a:ext cx="108000" cy="108000"/>
          </a:xfrm>
          <a:prstGeom prst="ellipse">
            <a:avLst/>
          </a:prstGeom>
          <a:solidFill>
            <a:srgbClr val="7030A0"/>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96362405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208"/>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25</a:t>
            </a:fld>
            <a:endParaRPr/>
          </a:p>
        </p:txBody>
      </p:sp>
      <p:sp>
        <p:nvSpPr>
          <p:cNvPr id="459" name="Costmap falsch"/>
          <p:cNvSpPr txBox="1">
            <a:spLocks noGrp="1"/>
          </p:cNvSpPr>
          <p:nvPr>
            <p:ph type="body" sz="quarter" idx="1"/>
          </p:nvPr>
        </p:nvSpPr>
        <p:spPr>
          <a:xfrm>
            <a:off x="311698" y="95371"/>
            <a:ext cx="4921410" cy="1075075"/>
          </a:xfrm>
          <a:prstGeom prst="rect">
            <a:avLst/>
          </a:prstGeom>
        </p:spPr>
        <p:txBody>
          <a:bodyPr/>
          <a:lstStyle/>
          <a:p>
            <a:r>
              <a:t>Costmap falsch</a:t>
            </a:r>
          </a:p>
        </p:txBody>
      </p:sp>
      <p:pic>
        <p:nvPicPr>
          <p:cNvPr id="460" name="costmap2.png" descr="costmap2.png"/>
          <p:cNvPicPr>
            <a:picLocks noChangeAspect="1"/>
          </p:cNvPicPr>
          <p:nvPr/>
        </p:nvPicPr>
        <p:blipFill>
          <a:blip r:embed="rId2"/>
          <a:stretch>
            <a:fillRect/>
          </a:stretch>
        </p:blipFill>
        <p:spPr>
          <a:xfrm>
            <a:off x="1126997" y="1461999"/>
            <a:ext cx="6890006" cy="4453043"/>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Shape 115" descr="Shape 115"/>
          <p:cNvPicPr>
            <a:picLocks noChangeAspect="1"/>
          </p:cNvPicPr>
          <p:nvPr/>
        </p:nvPicPr>
        <p:blipFill>
          <a:blip r:embed="rId2"/>
          <a:stretch>
            <a:fillRect/>
          </a:stretch>
        </p:blipFill>
        <p:spPr>
          <a:xfrm flipH="1">
            <a:off x="3422298" y="1954275"/>
            <a:ext cx="5645502" cy="4187153"/>
          </a:xfrm>
          <a:prstGeom prst="rect">
            <a:avLst/>
          </a:prstGeom>
          <a:ln w="12700">
            <a:miter lim="400000"/>
          </a:ln>
        </p:spPr>
      </p:pic>
      <p:sp>
        <p:nvSpPr>
          <p:cNvPr id="463" name="Shape 11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26</a:t>
            </a:fld>
            <a:endParaRPr/>
          </a:p>
        </p:txBody>
      </p:sp>
      <p:sp>
        <p:nvSpPr>
          <p:cNvPr id="464" name="Systemdaten"/>
          <p:cNvSpPr txBox="1">
            <a:spLocks noGrp="1"/>
          </p:cNvSpPr>
          <p:nvPr>
            <p:ph type="body" sz="quarter" idx="1"/>
          </p:nvPr>
        </p:nvSpPr>
        <p:spPr>
          <a:xfrm>
            <a:off x="311698" y="95371"/>
            <a:ext cx="4921410" cy="1075075"/>
          </a:xfrm>
          <a:prstGeom prst="rect">
            <a:avLst/>
          </a:prstGeom>
        </p:spPr>
        <p:txBody>
          <a:bodyPr/>
          <a:lstStyle/>
          <a:p>
            <a:r>
              <a:t>Systemdaten</a:t>
            </a:r>
          </a:p>
        </p:txBody>
      </p:sp>
      <p:graphicFrame>
        <p:nvGraphicFramePr>
          <p:cNvPr id="465" name="Shape 118"/>
          <p:cNvGraphicFramePr/>
          <p:nvPr/>
        </p:nvGraphicFramePr>
        <p:xfrm>
          <a:off x="441200" y="1883348"/>
          <a:ext cx="6508650" cy="2560140"/>
        </p:xfrm>
        <a:graphic>
          <a:graphicData uri="http://schemas.openxmlformats.org/drawingml/2006/table">
            <a:tbl>
              <a:tblPr>
                <a:tableStyleId>{4C3C2611-4C71-4FC5-86AE-919BDF0F9419}</a:tableStyleId>
              </a:tblPr>
              <a:tblGrid>
                <a:gridCol w="2000800">
                  <a:extLst>
                    <a:ext uri="{9D8B030D-6E8A-4147-A177-3AD203B41FA5}">
                      <a16:colId xmlns:a16="http://schemas.microsoft.com/office/drawing/2014/main" val="20000"/>
                    </a:ext>
                  </a:extLst>
                </a:gridCol>
                <a:gridCol w="4507850">
                  <a:extLst>
                    <a:ext uri="{9D8B030D-6E8A-4147-A177-3AD203B41FA5}">
                      <a16:colId xmlns:a16="http://schemas.microsoft.com/office/drawing/2014/main" val="20001"/>
                    </a:ext>
                  </a:extLst>
                </a:gridCol>
              </a:tblGrid>
              <a:tr h="407275">
                <a:tc>
                  <a:txBody>
                    <a:bodyPr/>
                    <a:lstStyle/>
                    <a:p>
                      <a:pPr algn="l">
                        <a:defRPr sz="1800"/>
                      </a:pPr>
                      <a:r>
                        <a:rPr sz="1600"/>
                        <a:t>Maße (LxBxH):</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tc>
                  <a:txBody>
                    <a:bodyPr/>
                    <a:lstStyle/>
                    <a:p>
                      <a:pPr algn="l">
                        <a:defRPr sz="1800"/>
                      </a:pPr>
                      <a:r>
                        <a:rPr sz="1600"/>
                        <a:t>(1,55 x 0,72 x 1)m</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extLst>
                  <a:ext uri="{0D108BD9-81ED-4DB2-BD59-A6C34878D82A}">
                    <a16:rowId xmlns:a16="http://schemas.microsoft.com/office/drawing/2014/main" val="10000"/>
                  </a:ext>
                </a:extLst>
              </a:tr>
              <a:tr h="0">
                <a:tc>
                  <a:txBody>
                    <a:bodyPr/>
                    <a:lstStyle/>
                    <a:p>
                      <a:pPr algn="l">
                        <a:defRPr sz="1800"/>
                      </a:pPr>
                      <a:r>
                        <a:rPr sz="1600"/>
                        <a:t>Eigengewicht:</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tc>
                  <a:txBody>
                    <a:bodyPr/>
                    <a:lstStyle/>
                    <a:p>
                      <a:pPr algn="l">
                        <a:defRPr sz="1800"/>
                      </a:pPr>
                      <a:r>
                        <a:rPr sz="1600"/>
                        <a:t>230 kg</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extLst>
                  <a:ext uri="{0D108BD9-81ED-4DB2-BD59-A6C34878D82A}">
                    <a16:rowId xmlns:a16="http://schemas.microsoft.com/office/drawing/2014/main" val="10001"/>
                  </a:ext>
                </a:extLst>
              </a:tr>
              <a:tr h="0">
                <a:tc>
                  <a:txBody>
                    <a:bodyPr/>
                    <a:lstStyle/>
                    <a:p>
                      <a:pPr algn="l">
                        <a:defRPr sz="1800"/>
                      </a:pPr>
                      <a:r>
                        <a:rPr sz="1600"/>
                        <a:t>max. Beladung:</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tc>
                  <a:txBody>
                    <a:bodyPr/>
                    <a:lstStyle/>
                    <a:p>
                      <a:pPr algn="l">
                        <a:defRPr sz="1800"/>
                      </a:pPr>
                      <a:r>
                        <a:rPr sz="1600"/>
                        <a:t>370 kg</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extLst>
                  <a:ext uri="{0D108BD9-81ED-4DB2-BD59-A6C34878D82A}">
                    <a16:rowId xmlns:a16="http://schemas.microsoft.com/office/drawing/2014/main" val="10002"/>
                  </a:ext>
                </a:extLst>
              </a:tr>
              <a:tr h="252625">
                <a:tc>
                  <a:txBody>
                    <a:bodyPr/>
                    <a:lstStyle/>
                    <a:p>
                      <a:pPr algn="l">
                        <a:defRPr sz="1800"/>
                      </a:pPr>
                      <a:r>
                        <a:rPr sz="1600"/>
                        <a:t>Komponenten:</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tc>
                  <a:txBody>
                    <a:bodyPr/>
                    <a:lstStyle/>
                    <a:p>
                      <a:pPr algn="l">
                        <a:defRPr sz="1800"/>
                      </a:pPr>
                      <a:r>
                        <a:rPr sz="1600"/>
                        <a:t>ca. 2600</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extLst>
                  <a:ext uri="{0D108BD9-81ED-4DB2-BD59-A6C34878D82A}">
                    <a16:rowId xmlns:a16="http://schemas.microsoft.com/office/drawing/2014/main" val="10003"/>
                  </a:ext>
                </a:extLst>
              </a:tr>
              <a:tr h="232850">
                <a:tc>
                  <a:txBody>
                    <a:bodyPr/>
                    <a:lstStyle/>
                    <a:p>
                      <a:pPr algn="l">
                        <a:defRPr sz="1800"/>
                      </a:pPr>
                      <a:r>
                        <a:rPr sz="1600"/>
                        <a:t>Kosten:</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tc>
                  <a:txBody>
                    <a:bodyPr/>
                    <a:lstStyle/>
                    <a:p>
                      <a:pPr algn="l">
                        <a:defRPr sz="1600"/>
                      </a:pPr>
                      <a:r>
                        <a:t>25000 € </a:t>
                      </a:r>
                      <a:r>
                        <a:rPr>
                          <a:solidFill>
                            <a:srgbClr val="FF0000"/>
                          </a:solidFill>
                        </a:rPr>
                        <a:t>(QVM: 12500 €)</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extLst>
                  <a:ext uri="{0D108BD9-81ED-4DB2-BD59-A6C34878D82A}">
                    <a16:rowId xmlns:a16="http://schemas.microsoft.com/office/drawing/2014/main" val="10004"/>
                  </a:ext>
                </a:extLst>
              </a:tr>
              <a:tr h="0">
                <a:tc>
                  <a:txBody>
                    <a:bodyPr/>
                    <a:lstStyle/>
                    <a:p>
                      <a:pPr algn="l">
                        <a:defRPr sz="1800"/>
                      </a:pPr>
                      <a:r>
                        <a:rPr sz="1600"/>
                        <a:t>Entwicklungszeit:</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tc>
                  <a:txBody>
                    <a:bodyPr/>
                    <a:lstStyle/>
                    <a:p>
                      <a:pPr algn="l">
                        <a:defRPr sz="1800"/>
                      </a:pPr>
                      <a:r>
                        <a:rPr sz="1600"/>
                        <a:t>10 Monate</a:t>
                      </a:r>
                    </a:p>
                  </a:txBody>
                  <a:tcPr marL="91425" marR="91425" marT="91425" marB="91425"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extLst>
                  <a:ext uri="{0D108BD9-81ED-4DB2-BD59-A6C34878D82A}">
                    <a16:rowId xmlns:a16="http://schemas.microsoft.com/office/drawing/2014/main" val="10005"/>
                  </a:ext>
                </a:extLst>
              </a:tr>
            </a:tbl>
          </a:graphicData>
        </a:graphic>
      </p:graphicFrame>
      <p:sp>
        <p:nvSpPr>
          <p:cNvPr id="466" name="Shape 119"/>
          <p:cNvSpPr/>
          <p:nvPr/>
        </p:nvSpPr>
        <p:spPr>
          <a:xfrm>
            <a:off x="3263224" y="3605350"/>
            <a:ext cx="1574702" cy="430500"/>
          </a:xfrm>
          <a:prstGeom prst="rect">
            <a:avLst/>
          </a:prstGeom>
          <a:solidFill>
            <a:srgbClr val="FFFFFF"/>
          </a:solidFill>
          <a:ln w="12700">
            <a:miter lim="400000"/>
          </a:ln>
        </p:spPr>
        <p:txBody>
          <a:bodyPr lIns="45718" tIns="45718" rIns="45718" bIns="45718" anchor="ctr"/>
          <a:lstStyle/>
          <a:p>
            <a:pPr>
              <a:defRPr sz="1400"/>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xit" fill="hold" grpId="1" nodeType="clickEffect">
                                  <p:stCondLst>
                                    <p:cond delay="0"/>
                                  </p:stCondLst>
                                  <p:iterate>
                                    <p:tmAbs val="0"/>
                                  </p:iterate>
                                  <p:childTnLst>
                                    <p:animEffect transition="out" filter="dissolve">
                                      <p:cBhvr>
                                        <p:cTn id="6" dur="1000" fill="hold"/>
                                        <p:tgtEl>
                                          <p:spTgt spid="466"/>
                                        </p:tgtEl>
                                      </p:cBhvr>
                                    </p:animEffect>
                                    <p:set>
                                      <p:cBhvr>
                                        <p:cTn id="7" fill="hold">
                                          <p:stCondLst>
                                            <p:cond delay="999"/>
                                          </p:stCondLst>
                                        </p:cTn>
                                        <p:tgtEl>
                                          <p:spTgt spid="4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27</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t>ROS-Netzwerk</a:t>
            </a:r>
          </a:p>
        </p:txBody>
      </p:sp>
      <p:pic>
        <p:nvPicPr>
          <p:cNvPr id="540" name="Grafik 6" descr="Grafik 6"/>
          <p:cNvPicPr>
            <a:picLocks noChangeAspect="1"/>
          </p:cNvPicPr>
          <p:nvPr/>
        </p:nvPicPr>
        <p:blipFill>
          <a:blip r:embed="rId2"/>
          <a:stretch>
            <a:fillRect/>
          </a:stretch>
        </p:blipFill>
        <p:spPr>
          <a:xfrm>
            <a:off x="815696" y="1420328"/>
            <a:ext cx="7512609" cy="4797296"/>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28</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Zustandsautomat</a:t>
            </a:r>
            <a:endParaRPr dirty="0"/>
          </a:p>
        </p:txBody>
      </p:sp>
      <p:pic>
        <p:nvPicPr>
          <p:cNvPr id="3" name="Grafik 2">
            <a:extLst>
              <a:ext uri="{FF2B5EF4-FFF2-40B4-BE49-F238E27FC236}">
                <a16:creationId xmlns:a16="http://schemas.microsoft.com/office/drawing/2014/main" id="{EB75DE45-891F-4BD4-A522-4C6AC0CD6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274" y="1270276"/>
            <a:ext cx="5625966" cy="4894740"/>
          </a:xfrm>
          <a:prstGeom prst="rect">
            <a:avLst/>
          </a:prstGeom>
        </p:spPr>
      </p:pic>
    </p:spTree>
    <p:extLst>
      <p:ext uri="{BB962C8B-B14F-4D97-AF65-F5344CB8AC3E}">
        <p14:creationId xmlns:p14="http://schemas.microsoft.com/office/powerpoint/2010/main" val="147799470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29</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SAE Automatisierungslevel</a:t>
            </a:r>
            <a:endParaRPr dirty="0"/>
          </a:p>
        </p:txBody>
      </p:sp>
      <p:pic>
        <p:nvPicPr>
          <p:cNvPr id="4" name="Grafik 3" descr="Ein Bild, das Tisch enthält.&#10;&#10;Automatisch generierte Beschreibung">
            <a:extLst>
              <a:ext uri="{FF2B5EF4-FFF2-40B4-BE49-F238E27FC236}">
                <a16:creationId xmlns:a16="http://schemas.microsoft.com/office/drawing/2014/main" id="{7054422A-1EFF-4474-B691-49915FE82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28" y="1319855"/>
            <a:ext cx="7510543" cy="4822650"/>
          </a:xfrm>
          <a:prstGeom prst="rect">
            <a:avLst/>
          </a:prstGeom>
        </p:spPr>
      </p:pic>
    </p:spTree>
    <p:extLst>
      <p:ext uri="{BB962C8B-B14F-4D97-AF65-F5344CB8AC3E}">
        <p14:creationId xmlns:p14="http://schemas.microsoft.com/office/powerpoint/2010/main" val="41638763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93"/>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3</a:t>
            </a:fld>
            <a:endParaRPr/>
          </a:p>
        </p:txBody>
      </p:sp>
      <p:sp>
        <p:nvSpPr>
          <p:cNvPr id="320" name="Visualisierung der Sensordaten"/>
          <p:cNvSpPr txBox="1">
            <a:spLocks noGrp="1"/>
          </p:cNvSpPr>
          <p:nvPr>
            <p:ph type="body" sz="quarter" idx="1"/>
          </p:nvPr>
        </p:nvSpPr>
        <p:spPr>
          <a:xfrm>
            <a:off x="311698" y="95371"/>
            <a:ext cx="4921410" cy="1075075"/>
          </a:xfrm>
          <a:prstGeom prst="rect">
            <a:avLst/>
          </a:prstGeom>
        </p:spPr>
        <p:txBody>
          <a:bodyPr/>
          <a:lstStyle/>
          <a:p>
            <a:r>
              <a:rPr lang="de-DE" dirty="0"/>
              <a:t>Motivation</a:t>
            </a:r>
          </a:p>
        </p:txBody>
      </p:sp>
      <p:grpSp>
        <p:nvGrpSpPr>
          <p:cNvPr id="22" name="Gruppieren 21">
            <a:extLst>
              <a:ext uri="{FF2B5EF4-FFF2-40B4-BE49-F238E27FC236}">
                <a16:creationId xmlns:a16="http://schemas.microsoft.com/office/drawing/2014/main" id="{98E44295-6426-4D02-98A8-ED602B430F61}"/>
              </a:ext>
            </a:extLst>
          </p:cNvPr>
          <p:cNvGrpSpPr>
            <a:grpSpLocks noChangeAspect="1"/>
          </p:cNvGrpSpPr>
          <p:nvPr/>
        </p:nvGrpSpPr>
        <p:grpSpPr>
          <a:xfrm>
            <a:off x="3436620" y="1544546"/>
            <a:ext cx="5415202" cy="4231860"/>
            <a:chOff x="3299460" y="1558833"/>
            <a:chExt cx="5552362" cy="4339048"/>
          </a:xfrm>
        </p:grpSpPr>
        <p:grpSp>
          <p:nvGrpSpPr>
            <p:cNvPr id="4" name="Gruppieren 3">
              <a:extLst>
                <a:ext uri="{FF2B5EF4-FFF2-40B4-BE49-F238E27FC236}">
                  <a16:creationId xmlns:a16="http://schemas.microsoft.com/office/drawing/2014/main" id="{D170B66B-D211-48DC-BB54-BA7D29ABE83E}"/>
                </a:ext>
              </a:extLst>
            </p:cNvPr>
            <p:cNvGrpSpPr/>
            <p:nvPr/>
          </p:nvGrpSpPr>
          <p:grpSpPr>
            <a:xfrm>
              <a:off x="3299460" y="1558833"/>
              <a:ext cx="5552362" cy="4339048"/>
              <a:chOff x="1397792" y="1345472"/>
              <a:chExt cx="6348416" cy="4761311"/>
            </a:xfrm>
          </p:grpSpPr>
          <p:pic>
            <p:nvPicPr>
              <p:cNvPr id="321" name="Grafik 3" descr="Grafik 3"/>
              <p:cNvPicPr>
                <a:picLocks noChangeAspect="1"/>
              </p:cNvPicPr>
              <p:nvPr/>
            </p:nvPicPr>
            <p:blipFill>
              <a:blip r:embed="rId2"/>
              <a:stretch>
                <a:fillRect/>
              </a:stretch>
            </p:blipFill>
            <p:spPr>
              <a:xfrm>
                <a:off x="1397792" y="1345472"/>
                <a:ext cx="6348416" cy="4761311"/>
              </a:xfrm>
              <a:prstGeom prst="rect">
                <a:avLst/>
              </a:prstGeom>
              <a:ln w="12700">
                <a:miter lim="400000"/>
              </a:ln>
            </p:spPr>
          </p:pic>
          <p:sp>
            <p:nvSpPr>
              <p:cNvPr id="322" name="Kreis"/>
              <p:cNvSpPr/>
              <p:nvPr/>
            </p:nvSpPr>
            <p:spPr>
              <a:xfrm>
                <a:off x="1399017" y="3287083"/>
                <a:ext cx="82651" cy="82651"/>
              </a:xfrm>
              <a:prstGeom prst="ellipse">
                <a:avLst/>
              </a:prstGeom>
              <a:solidFill>
                <a:srgbClr val="FF0000"/>
              </a:solidFill>
              <a:ln w="12700">
                <a:miter lim="400000"/>
              </a:ln>
              <a:effectLst>
                <a:outerShdw blurRad="38100" dist="23000" dir="5400000" rotWithShape="0">
                  <a:srgbClr val="000000">
                    <a:alpha val="35000"/>
                  </a:srgbClr>
                </a:outerShdw>
              </a:effectLst>
            </p:spPr>
            <p:txBody>
              <a:bodyPr lIns="45718" tIns="45718" rIns="45718" bIns="45718" anchor="ctr"/>
              <a:lstStyle/>
              <a:p>
                <a:pPr>
                  <a:defRPr sz="1400"/>
                </a:pPr>
                <a:endParaRPr/>
              </a:p>
            </p:txBody>
          </p:sp>
          <p:sp>
            <p:nvSpPr>
              <p:cNvPr id="323" name="Kreis"/>
              <p:cNvSpPr/>
              <p:nvPr/>
            </p:nvSpPr>
            <p:spPr>
              <a:xfrm>
                <a:off x="1475217" y="3261683"/>
                <a:ext cx="82651" cy="82651"/>
              </a:xfrm>
              <a:prstGeom prst="ellipse">
                <a:avLst/>
              </a:prstGeom>
              <a:solidFill>
                <a:srgbClr val="FF0000"/>
              </a:solidFill>
              <a:ln w="12700">
                <a:miter lim="400000"/>
              </a:ln>
              <a:effectLst>
                <a:outerShdw blurRad="38100" dist="23000" dir="5400000" rotWithShape="0">
                  <a:srgbClr val="000000">
                    <a:alpha val="35000"/>
                  </a:srgbClr>
                </a:outerShdw>
              </a:effectLst>
            </p:spPr>
            <p:txBody>
              <a:bodyPr lIns="45718" tIns="45718" rIns="45718" bIns="45718" anchor="ctr"/>
              <a:lstStyle/>
              <a:p>
                <a:pPr>
                  <a:defRPr sz="1400"/>
                </a:pPr>
                <a:endParaRPr/>
              </a:p>
            </p:txBody>
          </p:sp>
          <p:grpSp>
            <p:nvGrpSpPr>
              <p:cNvPr id="329" name="Gruppieren"/>
              <p:cNvGrpSpPr/>
              <p:nvPr/>
            </p:nvGrpSpPr>
            <p:grpSpPr>
              <a:xfrm>
                <a:off x="1644550" y="3127204"/>
                <a:ext cx="417085" cy="166331"/>
                <a:chOff x="0" y="0"/>
                <a:chExt cx="417084" cy="166330"/>
              </a:xfrm>
            </p:grpSpPr>
            <p:sp>
              <p:nvSpPr>
                <p:cNvPr id="324" name="Kreis"/>
                <p:cNvSpPr/>
                <p:nvPr/>
              </p:nvSpPr>
              <p:spPr>
                <a:xfrm>
                  <a:off x="0" y="83680"/>
                  <a:ext cx="82651" cy="82651"/>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25" name="Kreis"/>
                <p:cNvSpPr/>
                <p:nvPr/>
              </p:nvSpPr>
              <p:spPr>
                <a:xfrm>
                  <a:off x="76200" y="70979"/>
                  <a:ext cx="82651" cy="82651"/>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26" name="Kreis"/>
                <p:cNvSpPr/>
                <p:nvPr/>
              </p:nvSpPr>
              <p:spPr>
                <a:xfrm>
                  <a:off x="160866" y="50800"/>
                  <a:ext cx="82651" cy="82651"/>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27" name="Kreis"/>
                <p:cNvSpPr/>
                <p:nvPr/>
              </p:nvSpPr>
              <p:spPr>
                <a:xfrm>
                  <a:off x="249767" y="25400"/>
                  <a:ext cx="82651" cy="82651"/>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28" name="Kreis"/>
                <p:cNvSpPr/>
                <p:nvPr/>
              </p:nvSpPr>
              <p:spPr>
                <a:xfrm>
                  <a:off x="334434" y="0"/>
                  <a:ext cx="82651" cy="82651"/>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nvGrpSpPr>
              <p:cNvPr id="335" name="Gruppieren"/>
              <p:cNvGrpSpPr/>
              <p:nvPr/>
            </p:nvGrpSpPr>
            <p:grpSpPr>
              <a:xfrm>
                <a:off x="2131384" y="3000204"/>
                <a:ext cx="417084" cy="166331"/>
                <a:chOff x="0" y="0"/>
                <a:chExt cx="417083" cy="166330"/>
              </a:xfrm>
            </p:grpSpPr>
            <p:sp>
              <p:nvSpPr>
                <p:cNvPr id="330" name="Kreis"/>
                <p:cNvSpPr/>
                <p:nvPr/>
              </p:nvSpPr>
              <p:spPr>
                <a:xfrm>
                  <a:off x="0" y="83680"/>
                  <a:ext cx="82651" cy="82651"/>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31" name="Kreis"/>
                <p:cNvSpPr/>
                <p:nvPr/>
              </p:nvSpPr>
              <p:spPr>
                <a:xfrm>
                  <a:off x="76200" y="70979"/>
                  <a:ext cx="82651" cy="82651"/>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32" name="Kreis"/>
                <p:cNvSpPr/>
                <p:nvPr/>
              </p:nvSpPr>
              <p:spPr>
                <a:xfrm>
                  <a:off x="160866" y="50800"/>
                  <a:ext cx="82651" cy="82651"/>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33" name="Kreis"/>
                <p:cNvSpPr/>
                <p:nvPr/>
              </p:nvSpPr>
              <p:spPr>
                <a:xfrm>
                  <a:off x="249766" y="25400"/>
                  <a:ext cx="82651" cy="82651"/>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34" name="Kreis"/>
                <p:cNvSpPr/>
                <p:nvPr/>
              </p:nvSpPr>
              <p:spPr>
                <a:xfrm>
                  <a:off x="334433" y="0"/>
                  <a:ext cx="82651" cy="82651"/>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nvGrpSpPr>
              <p:cNvPr id="341" name="Gruppieren"/>
              <p:cNvGrpSpPr/>
              <p:nvPr/>
            </p:nvGrpSpPr>
            <p:grpSpPr>
              <a:xfrm>
                <a:off x="3117750" y="2665370"/>
                <a:ext cx="322552" cy="128633"/>
                <a:chOff x="0" y="0"/>
                <a:chExt cx="322551" cy="128632"/>
              </a:xfrm>
            </p:grpSpPr>
            <p:sp>
              <p:nvSpPr>
                <p:cNvPr id="336" name="Kreis"/>
                <p:cNvSpPr/>
                <p:nvPr/>
              </p:nvSpPr>
              <p:spPr>
                <a:xfrm>
                  <a:off x="0" y="64714"/>
                  <a:ext cx="63919" cy="6391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37" name="Kreis"/>
                <p:cNvSpPr/>
                <p:nvPr/>
              </p:nvSpPr>
              <p:spPr>
                <a:xfrm>
                  <a:off x="58928" y="54891"/>
                  <a:ext cx="63919" cy="6391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38" name="Kreis"/>
                <p:cNvSpPr/>
                <p:nvPr/>
              </p:nvSpPr>
              <p:spPr>
                <a:xfrm>
                  <a:off x="124405" y="39285"/>
                  <a:ext cx="63919" cy="6391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39" name="Kreis"/>
                <p:cNvSpPr/>
                <p:nvPr/>
              </p:nvSpPr>
              <p:spPr>
                <a:xfrm>
                  <a:off x="193156" y="19642"/>
                  <a:ext cx="63919" cy="6391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40" name="Kreis"/>
                <p:cNvSpPr/>
                <p:nvPr/>
              </p:nvSpPr>
              <p:spPr>
                <a:xfrm>
                  <a:off x="258633" y="-1"/>
                  <a:ext cx="63919" cy="6391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nvGrpSpPr>
              <p:cNvPr id="344" name="Gruppieren"/>
              <p:cNvGrpSpPr/>
              <p:nvPr/>
            </p:nvGrpSpPr>
            <p:grpSpPr>
              <a:xfrm>
                <a:off x="3608816" y="2605516"/>
                <a:ext cx="121511" cy="82653"/>
                <a:chOff x="0" y="0"/>
                <a:chExt cx="121509" cy="82651"/>
              </a:xfrm>
            </p:grpSpPr>
            <p:sp>
              <p:nvSpPr>
                <p:cNvPr id="342" name="Kreis"/>
                <p:cNvSpPr/>
                <p:nvPr/>
              </p:nvSpPr>
              <p:spPr>
                <a:xfrm>
                  <a:off x="-1" y="19429"/>
                  <a:ext cx="63224" cy="63223"/>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43" name="Kreis"/>
                <p:cNvSpPr/>
                <p:nvPr/>
              </p:nvSpPr>
              <p:spPr>
                <a:xfrm>
                  <a:off x="58287" y="-1"/>
                  <a:ext cx="63223" cy="63224"/>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nvGrpSpPr>
              <p:cNvPr id="350" name="Gruppieren"/>
              <p:cNvGrpSpPr/>
              <p:nvPr/>
            </p:nvGrpSpPr>
            <p:grpSpPr>
              <a:xfrm>
                <a:off x="2702884" y="2766970"/>
                <a:ext cx="322552" cy="128632"/>
                <a:chOff x="0" y="0"/>
                <a:chExt cx="322551" cy="128631"/>
              </a:xfrm>
            </p:grpSpPr>
            <p:sp>
              <p:nvSpPr>
                <p:cNvPr id="345" name="Kreis"/>
                <p:cNvSpPr/>
                <p:nvPr/>
              </p:nvSpPr>
              <p:spPr>
                <a:xfrm>
                  <a:off x="0" y="64713"/>
                  <a:ext cx="63919" cy="6391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46" name="Kreis"/>
                <p:cNvSpPr/>
                <p:nvPr/>
              </p:nvSpPr>
              <p:spPr>
                <a:xfrm>
                  <a:off x="58929" y="54891"/>
                  <a:ext cx="63919" cy="6391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47" name="Kreis"/>
                <p:cNvSpPr/>
                <p:nvPr/>
              </p:nvSpPr>
              <p:spPr>
                <a:xfrm>
                  <a:off x="124405" y="39286"/>
                  <a:ext cx="63919" cy="6391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48" name="Kreis"/>
                <p:cNvSpPr/>
                <p:nvPr/>
              </p:nvSpPr>
              <p:spPr>
                <a:xfrm>
                  <a:off x="193156" y="19643"/>
                  <a:ext cx="63919" cy="6391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49" name="Kreis"/>
                <p:cNvSpPr/>
                <p:nvPr/>
              </p:nvSpPr>
              <p:spPr>
                <a:xfrm>
                  <a:off x="258633" y="0"/>
                  <a:ext cx="63919" cy="6391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nvGrpSpPr>
              <p:cNvPr id="353" name="Gruppieren"/>
              <p:cNvGrpSpPr/>
              <p:nvPr/>
            </p:nvGrpSpPr>
            <p:grpSpPr>
              <a:xfrm>
                <a:off x="2406550" y="2884916"/>
                <a:ext cx="121510" cy="82653"/>
                <a:chOff x="0" y="0"/>
                <a:chExt cx="121509" cy="82651"/>
              </a:xfrm>
            </p:grpSpPr>
            <p:sp>
              <p:nvSpPr>
                <p:cNvPr id="351" name="Kreis"/>
                <p:cNvSpPr/>
                <p:nvPr/>
              </p:nvSpPr>
              <p:spPr>
                <a:xfrm>
                  <a:off x="-1" y="19429"/>
                  <a:ext cx="63224" cy="63223"/>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52" name="Kreis"/>
                <p:cNvSpPr/>
                <p:nvPr/>
              </p:nvSpPr>
              <p:spPr>
                <a:xfrm>
                  <a:off x="58287" y="-1"/>
                  <a:ext cx="63223" cy="63224"/>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sp>
            <p:nvSpPr>
              <p:cNvPr id="354" name="Kreis"/>
              <p:cNvSpPr/>
              <p:nvPr/>
            </p:nvSpPr>
            <p:spPr>
              <a:xfrm rot="1731685">
                <a:off x="5601919" y="3627365"/>
                <a:ext cx="75107" cy="75109"/>
              </a:xfrm>
              <a:prstGeom prst="ellipse">
                <a:avLst/>
              </a:prstGeom>
              <a:solidFill>
                <a:srgbClr val="0517F9"/>
              </a:solidFill>
              <a:ln w="12700">
                <a:miter lim="400000"/>
              </a:ln>
              <a:effectLst>
                <a:outerShdw blurRad="38100" dist="23000" dir="5400000" rotWithShape="0">
                  <a:srgbClr val="000000">
                    <a:alpha val="35000"/>
                  </a:srgbClr>
                </a:outerShdw>
              </a:effectLst>
            </p:spPr>
            <p:txBody>
              <a:bodyPr lIns="45718" tIns="45718" rIns="45718" bIns="45718" anchor="ctr"/>
              <a:lstStyle/>
              <a:p>
                <a:pPr>
                  <a:defRPr sz="1400"/>
                </a:pPr>
                <a:endParaRPr/>
              </a:p>
            </p:txBody>
          </p:sp>
          <p:grpSp>
            <p:nvGrpSpPr>
              <p:cNvPr id="363" name="Gruppieren"/>
              <p:cNvGrpSpPr/>
              <p:nvPr/>
            </p:nvGrpSpPr>
            <p:grpSpPr>
              <a:xfrm>
                <a:off x="5613858" y="3563120"/>
                <a:ext cx="632694" cy="249850"/>
                <a:chOff x="0" y="0"/>
                <a:chExt cx="632693" cy="249848"/>
              </a:xfrm>
            </p:grpSpPr>
            <p:sp>
              <p:nvSpPr>
                <p:cNvPr id="355" name="Kreis"/>
                <p:cNvSpPr/>
                <p:nvPr/>
              </p:nvSpPr>
              <p:spPr>
                <a:xfrm rot="1731685">
                  <a:off x="319780" y="98102"/>
                  <a:ext cx="75109"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56" name="Kreis"/>
                <p:cNvSpPr/>
                <p:nvPr/>
              </p:nvSpPr>
              <p:spPr>
                <a:xfrm rot="1731685">
                  <a:off x="385995" y="121420"/>
                  <a:ext cx="75109"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57" name="Kreis"/>
                <p:cNvSpPr/>
                <p:nvPr/>
              </p:nvSpPr>
              <p:spPr>
                <a:xfrm rot="1731685">
                  <a:off x="462229" y="142498"/>
                  <a:ext cx="75109"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58" name="Kreis"/>
                <p:cNvSpPr/>
                <p:nvPr/>
              </p:nvSpPr>
              <p:spPr>
                <a:xfrm rot="1731685">
                  <a:off x="544122" y="161278"/>
                  <a:ext cx="75109"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59" name="Kreis"/>
                <p:cNvSpPr/>
                <p:nvPr/>
              </p:nvSpPr>
              <p:spPr>
                <a:xfrm rot="1731685">
                  <a:off x="13462" y="13462"/>
                  <a:ext cx="75107" cy="75107"/>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dirty="0"/>
                </a:p>
              </p:txBody>
            </p:sp>
            <p:sp>
              <p:nvSpPr>
                <p:cNvPr id="360" name="Kreis"/>
                <p:cNvSpPr/>
                <p:nvPr/>
              </p:nvSpPr>
              <p:spPr>
                <a:xfrm rot="1731685">
                  <a:off x="89696" y="34540"/>
                  <a:ext cx="75107" cy="75107"/>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61" name="Kreis"/>
                <p:cNvSpPr/>
                <p:nvPr/>
              </p:nvSpPr>
              <p:spPr>
                <a:xfrm rot="1731685">
                  <a:off x="171588" y="53320"/>
                  <a:ext cx="75109" cy="75107"/>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62" name="Kreis"/>
                <p:cNvSpPr/>
                <p:nvPr/>
              </p:nvSpPr>
              <p:spPr>
                <a:xfrm rot="1731685">
                  <a:off x="250113" y="70243"/>
                  <a:ext cx="75107"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nvGrpSpPr>
              <p:cNvPr id="371" name="Gruppieren"/>
              <p:cNvGrpSpPr/>
              <p:nvPr/>
            </p:nvGrpSpPr>
            <p:grpSpPr>
              <a:xfrm>
                <a:off x="5664691" y="3634980"/>
                <a:ext cx="556460" cy="228771"/>
                <a:chOff x="0" y="0"/>
                <a:chExt cx="556458" cy="228770"/>
              </a:xfrm>
            </p:grpSpPr>
            <p:sp>
              <p:nvSpPr>
                <p:cNvPr id="364" name="Kreis"/>
                <p:cNvSpPr/>
                <p:nvPr/>
              </p:nvSpPr>
              <p:spPr>
                <a:xfrm rot="1731685">
                  <a:off x="243546" y="77024"/>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65" name="Kreis"/>
                <p:cNvSpPr/>
                <p:nvPr/>
              </p:nvSpPr>
              <p:spPr>
                <a:xfrm rot="1731685">
                  <a:off x="309762" y="100342"/>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66" name="Kreis"/>
                <p:cNvSpPr/>
                <p:nvPr/>
              </p:nvSpPr>
              <p:spPr>
                <a:xfrm rot="1731685">
                  <a:off x="385996" y="121420"/>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67" name="Kreis"/>
                <p:cNvSpPr/>
                <p:nvPr/>
              </p:nvSpPr>
              <p:spPr>
                <a:xfrm rot="1731685">
                  <a:off x="467889" y="140200"/>
                  <a:ext cx="75107"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68" name="Kreis"/>
                <p:cNvSpPr/>
                <p:nvPr/>
              </p:nvSpPr>
              <p:spPr>
                <a:xfrm rot="1731685">
                  <a:off x="13462" y="13462"/>
                  <a:ext cx="75107" cy="75107"/>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69" name="Kreis"/>
                <p:cNvSpPr/>
                <p:nvPr/>
              </p:nvSpPr>
              <p:spPr>
                <a:xfrm rot="1731685">
                  <a:off x="95354" y="32241"/>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70" name="Kreis"/>
                <p:cNvSpPr/>
                <p:nvPr/>
              </p:nvSpPr>
              <p:spPr>
                <a:xfrm rot="1731685">
                  <a:off x="173878" y="49165"/>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nvGrpSpPr>
              <p:cNvPr id="388" name="Gruppieren"/>
              <p:cNvGrpSpPr/>
              <p:nvPr/>
            </p:nvGrpSpPr>
            <p:grpSpPr>
              <a:xfrm>
                <a:off x="6192394" y="3467484"/>
                <a:ext cx="592294" cy="374319"/>
                <a:chOff x="0" y="0"/>
                <a:chExt cx="592292" cy="374318"/>
              </a:xfrm>
            </p:grpSpPr>
            <p:grpSp>
              <p:nvGrpSpPr>
                <p:cNvPr id="380" name="Gruppieren"/>
                <p:cNvGrpSpPr/>
                <p:nvPr/>
              </p:nvGrpSpPr>
              <p:grpSpPr>
                <a:xfrm>
                  <a:off x="0" y="0"/>
                  <a:ext cx="574866" cy="358618"/>
                  <a:chOff x="0" y="0"/>
                  <a:chExt cx="574865" cy="358617"/>
                </a:xfrm>
              </p:grpSpPr>
              <p:sp>
                <p:nvSpPr>
                  <p:cNvPr id="372" name="Kreis"/>
                  <p:cNvSpPr/>
                  <p:nvPr/>
                </p:nvSpPr>
                <p:spPr>
                  <a:xfrm rot="20664728">
                    <a:off x="286655" y="120713"/>
                    <a:ext cx="75109"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73" name="Kreis"/>
                  <p:cNvSpPr/>
                  <p:nvPr/>
                </p:nvSpPr>
                <p:spPr>
                  <a:xfrm rot="20664728">
                    <a:off x="350252" y="90989"/>
                    <a:ext cx="75109"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74" name="Kreis"/>
                  <p:cNvSpPr/>
                  <p:nvPr/>
                </p:nvSpPr>
                <p:spPr>
                  <a:xfrm rot="20664728">
                    <a:off x="419434" y="52651"/>
                    <a:ext cx="75109"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75" name="Kreis"/>
                  <p:cNvSpPr/>
                  <p:nvPr/>
                </p:nvSpPr>
                <p:spPr>
                  <a:xfrm rot="20664728">
                    <a:off x="491047" y="8710"/>
                    <a:ext cx="75109"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76" name="Kreis"/>
                  <p:cNvSpPr/>
                  <p:nvPr/>
                </p:nvSpPr>
                <p:spPr>
                  <a:xfrm rot="20664728">
                    <a:off x="8710" y="274799"/>
                    <a:ext cx="75107"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77" name="Kreis"/>
                  <p:cNvSpPr/>
                  <p:nvPr/>
                </p:nvSpPr>
                <p:spPr>
                  <a:xfrm rot="20664728">
                    <a:off x="77892" y="236461"/>
                    <a:ext cx="75107"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78" name="Kreis"/>
                  <p:cNvSpPr/>
                  <p:nvPr/>
                </p:nvSpPr>
                <p:spPr>
                  <a:xfrm rot="20664728">
                    <a:off x="149504" y="192520"/>
                    <a:ext cx="75109"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79" name="Kreis"/>
                  <p:cNvSpPr/>
                  <p:nvPr/>
                </p:nvSpPr>
                <p:spPr>
                  <a:xfrm rot="20664728">
                    <a:off x="217412" y="149612"/>
                    <a:ext cx="75107" cy="75109"/>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sp>
              <p:nvSpPr>
                <p:cNvPr id="381" name="Kreis"/>
                <p:cNvSpPr/>
                <p:nvPr/>
              </p:nvSpPr>
              <p:spPr>
                <a:xfrm rot="20664728">
                  <a:off x="304084" y="174753"/>
                  <a:ext cx="75109" cy="75107"/>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82" name="Kreis"/>
                <p:cNvSpPr/>
                <p:nvPr/>
              </p:nvSpPr>
              <p:spPr>
                <a:xfrm rot="20664728">
                  <a:off x="367681" y="145028"/>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83" name="Kreis"/>
                <p:cNvSpPr/>
                <p:nvPr/>
              </p:nvSpPr>
              <p:spPr>
                <a:xfrm rot="20664728">
                  <a:off x="436863" y="106690"/>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84" name="Kreis"/>
                <p:cNvSpPr/>
                <p:nvPr/>
              </p:nvSpPr>
              <p:spPr>
                <a:xfrm rot="20664728">
                  <a:off x="508476" y="62750"/>
                  <a:ext cx="75107"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85" name="Kreis"/>
                <p:cNvSpPr/>
                <p:nvPr/>
              </p:nvSpPr>
              <p:spPr>
                <a:xfrm rot="20664728">
                  <a:off x="95322" y="290500"/>
                  <a:ext cx="75107"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86" name="Kreis"/>
                <p:cNvSpPr/>
                <p:nvPr/>
              </p:nvSpPr>
              <p:spPr>
                <a:xfrm rot="20664728">
                  <a:off x="166933" y="246559"/>
                  <a:ext cx="75109" cy="75107"/>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87" name="Kreis"/>
                <p:cNvSpPr/>
                <p:nvPr/>
              </p:nvSpPr>
              <p:spPr>
                <a:xfrm rot="20664728">
                  <a:off x="234842" y="203651"/>
                  <a:ext cx="75107"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nvGrpSpPr>
              <p:cNvPr id="396" name="Gruppieren"/>
              <p:cNvGrpSpPr/>
              <p:nvPr/>
            </p:nvGrpSpPr>
            <p:grpSpPr>
              <a:xfrm>
                <a:off x="3757231" y="3356144"/>
                <a:ext cx="527512" cy="240307"/>
                <a:chOff x="0" y="0"/>
                <a:chExt cx="527510" cy="240306"/>
              </a:xfrm>
            </p:grpSpPr>
            <p:sp>
              <p:nvSpPr>
                <p:cNvPr id="389" name="Kreis"/>
                <p:cNvSpPr/>
                <p:nvPr/>
              </p:nvSpPr>
              <p:spPr>
                <a:xfrm rot="21226523">
                  <a:off x="228662" y="81107"/>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90" name="Kreis"/>
                <p:cNvSpPr/>
                <p:nvPr/>
              </p:nvSpPr>
              <p:spPr>
                <a:xfrm rot="21226523">
                  <a:off x="296248" y="62127"/>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91" name="Kreis"/>
                <p:cNvSpPr/>
                <p:nvPr/>
              </p:nvSpPr>
              <p:spPr>
                <a:xfrm rot="21226523">
                  <a:off x="370746" y="35555"/>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92" name="Kreis"/>
                <p:cNvSpPr/>
                <p:nvPr/>
              </p:nvSpPr>
              <p:spPr>
                <a:xfrm rot="21226523">
                  <a:off x="448553" y="3850"/>
                  <a:ext cx="75107"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93" name="Kreis"/>
                <p:cNvSpPr/>
                <p:nvPr/>
              </p:nvSpPr>
              <p:spPr>
                <a:xfrm rot="21226523">
                  <a:off x="3850" y="161349"/>
                  <a:ext cx="75107" cy="75107"/>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94" name="Kreis"/>
                <p:cNvSpPr/>
                <p:nvPr/>
              </p:nvSpPr>
              <p:spPr>
                <a:xfrm rot="21226523">
                  <a:off x="81656" y="129644"/>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95" name="Kreis"/>
                <p:cNvSpPr/>
                <p:nvPr/>
              </p:nvSpPr>
              <p:spPr>
                <a:xfrm rot="21226523">
                  <a:off x="155640" y="98356"/>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nvGrpSpPr>
              <p:cNvPr id="404" name="Gruppieren"/>
              <p:cNvGrpSpPr/>
              <p:nvPr/>
            </p:nvGrpSpPr>
            <p:grpSpPr>
              <a:xfrm>
                <a:off x="4138231" y="3208254"/>
                <a:ext cx="527512" cy="240307"/>
                <a:chOff x="0" y="0"/>
                <a:chExt cx="527510" cy="240305"/>
              </a:xfrm>
            </p:grpSpPr>
            <p:sp>
              <p:nvSpPr>
                <p:cNvPr id="397" name="Kreis"/>
                <p:cNvSpPr/>
                <p:nvPr/>
              </p:nvSpPr>
              <p:spPr>
                <a:xfrm rot="21226523">
                  <a:off x="228662" y="81107"/>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98" name="Kreis"/>
                <p:cNvSpPr/>
                <p:nvPr/>
              </p:nvSpPr>
              <p:spPr>
                <a:xfrm rot="21226523">
                  <a:off x="296248" y="62126"/>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399" name="Kreis"/>
                <p:cNvSpPr/>
                <p:nvPr/>
              </p:nvSpPr>
              <p:spPr>
                <a:xfrm rot="21226523">
                  <a:off x="370746" y="35555"/>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00" name="Kreis"/>
                <p:cNvSpPr/>
                <p:nvPr/>
              </p:nvSpPr>
              <p:spPr>
                <a:xfrm rot="21226523">
                  <a:off x="448554" y="3850"/>
                  <a:ext cx="75107"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01" name="Kreis"/>
                <p:cNvSpPr/>
                <p:nvPr/>
              </p:nvSpPr>
              <p:spPr>
                <a:xfrm rot="21226523">
                  <a:off x="3850" y="161349"/>
                  <a:ext cx="75107" cy="75107"/>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02" name="Kreis"/>
                <p:cNvSpPr/>
                <p:nvPr/>
              </p:nvSpPr>
              <p:spPr>
                <a:xfrm rot="21226523">
                  <a:off x="81656" y="129643"/>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03" name="Kreis"/>
                <p:cNvSpPr/>
                <p:nvPr/>
              </p:nvSpPr>
              <p:spPr>
                <a:xfrm rot="21226523">
                  <a:off x="155640" y="98356"/>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nvGrpSpPr>
              <p:cNvPr id="421" name="Gruppieren"/>
              <p:cNvGrpSpPr/>
              <p:nvPr/>
            </p:nvGrpSpPr>
            <p:grpSpPr>
              <a:xfrm>
                <a:off x="2909509" y="3199028"/>
                <a:ext cx="931151" cy="406651"/>
                <a:chOff x="0" y="0"/>
                <a:chExt cx="931149" cy="406650"/>
              </a:xfrm>
            </p:grpSpPr>
            <p:grpSp>
              <p:nvGrpSpPr>
                <p:cNvPr id="412" name="Gruppieren"/>
                <p:cNvGrpSpPr/>
                <p:nvPr/>
              </p:nvGrpSpPr>
              <p:grpSpPr>
                <a:xfrm>
                  <a:off x="-1" y="-1"/>
                  <a:ext cx="545112" cy="272463"/>
                  <a:chOff x="0" y="0"/>
                  <a:chExt cx="545110" cy="272461"/>
                </a:xfrm>
              </p:grpSpPr>
              <p:sp>
                <p:nvSpPr>
                  <p:cNvPr id="405" name="Kreis"/>
                  <p:cNvSpPr/>
                  <p:nvPr/>
                </p:nvSpPr>
                <p:spPr>
                  <a:xfrm rot="2049439">
                    <a:off x="237842" y="99134"/>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06" name="Kreis"/>
                  <p:cNvSpPr/>
                  <p:nvPr/>
                </p:nvSpPr>
                <p:spPr>
                  <a:xfrm rot="2049439">
                    <a:off x="301623" y="128464"/>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07" name="Kreis"/>
                  <p:cNvSpPr/>
                  <p:nvPr/>
                </p:nvSpPr>
                <p:spPr>
                  <a:xfrm rot="2049439">
                    <a:off x="375586" y="156488"/>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08" name="Kreis"/>
                  <p:cNvSpPr/>
                  <p:nvPr/>
                </p:nvSpPr>
                <p:spPr>
                  <a:xfrm rot="2049439">
                    <a:off x="455397" y="182746"/>
                    <a:ext cx="75107"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09" name="Kreis"/>
                  <p:cNvSpPr/>
                  <p:nvPr/>
                </p:nvSpPr>
                <p:spPr>
                  <a:xfrm rot="2049439">
                    <a:off x="14606" y="14606"/>
                    <a:ext cx="75107" cy="75107"/>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10" name="Kreis"/>
                  <p:cNvSpPr/>
                  <p:nvPr/>
                </p:nvSpPr>
                <p:spPr>
                  <a:xfrm rot="2049439">
                    <a:off x="94415" y="40864"/>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11" name="Kreis"/>
                  <p:cNvSpPr/>
                  <p:nvPr/>
                </p:nvSpPr>
                <p:spPr>
                  <a:xfrm rot="2049439">
                    <a:off x="171043" y="64964"/>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nvGrpSpPr>
                <p:cNvPr id="420" name="Gruppieren"/>
                <p:cNvGrpSpPr/>
                <p:nvPr/>
              </p:nvGrpSpPr>
              <p:grpSpPr>
                <a:xfrm>
                  <a:off x="386038" y="134188"/>
                  <a:ext cx="545112" cy="272463"/>
                  <a:chOff x="0" y="0"/>
                  <a:chExt cx="545110" cy="272461"/>
                </a:xfrm>
              </p:grpSpPr>
              <p:sp>
                <p:nvSpPr>
                  <p:cNvPr id="413" name="Kreis"/>
                  <p:cNvSpPr/>
                  <p:nvPr/>
                </p:nvSpPr>
                <p:spPr>
                  <a:xfrm rot="2049439">
                    <a:off x="237842" y="99134"/>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14" name="Kreis"/>
                  <p:cNvSpPr/>
                  <p:nvPr/>
                </p:nvSpPr>
                <p:spPr>
                  <a:xfrm rot="2049439">
                    <a:off x="301623" y="128464"/>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15" name="Kreis"/>
                  <p:cNvSpPr/>
                  <p:nvPr/>
                </p:nvSpPr>
                <p:spPr>
                  <a:xfrm rot="2049439">
                    <a:off x="375586" y="156488"/>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16" name="Kreis"/>
                  <p:cNvSpPr/>
                  <p:nvPr/>
                </p:nvSpPr>
                <p:spPr>
                  <a:xfrm rot="2049439">
                    <a:off x="455397" y="182746"/>
                    <a:ext cx="75107"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17" name="Kreis"/>
                  <p:cNvSpPr/>
                  <p:nvPr/>
                </p:nvSpPr>
                <p:spPr>
                  <a:xfrm rot="2049439">
                    <a:off x="14606" y="14606"/>
                    <a:ext cx="75107" cy="75107"/>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18" name="Kreis"/>
                  <p:cNvSpPr/>
                  <p:nvPr/>
                </p:nvSpPr>
                <p:spPr>
                  <a:xfrm rot="2049439">
                    <a:off x="94415" y="40864"/>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419" name="Kreis"/>
                  <p:cNvSpPr/>
                  <p:nvPr/>
                </p:nvSpPr>
                <p:spPr>
                  <a:xfrm rot="2049439">
                    <a:off x="171043" y="64964"/>
                    <a:ext cx="75109" cy="75109"/>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grpSp>
        <p:grpSp>
          <p:nvGrpSpPr>
            <p:cNvPr id="21" name="Gruppieren 20">
              <a:extLst>
                <a:ext uri="{FF2B5EF4-FFF2-40B4-BE49-F238E27FC236}">
                  <a16:creationId xmlns:a16="http://schemas.microsoft.com/office/drawing/2014/main" id="{936DE4E7-61C3-40B3-BD21-804389202B4B}"/>
                </a:ext>
              </a:extLst>
            </p:cNvPr>
            <p:cNvGrpSpPr/>
            <p:nvPr/>
          </p:nvGrpSpPr>
          <p:grpSpPr>
            <a:xfrm>
              <a:off x="6203215" y="2516931"/>
              <a:ext cx="620552" cy="2009313"/>
              <a:chOff x="5675064" y="2288445"/>
              <a:chExt cx="669324" cy="2257024"/>
            </a:xfrm>
          </p:grpSpPr>
          <p:pic>
            <p:nvPicPr>
              <p:cNvPr id="5" name="Grafik 4">
                <a:extLst>
                  <a:ext uri="{FF2B5EF4-FFF2-40B4-BE49-F238E27FC236}">
                    <a16:creationId xmlns:a16="http://schemas.microsoft.com/office/drawing/2014/main" id="{04F5C98B-6915-496A-99EB-544A33E51851}"/>
                  </a:ext>
                </a:extLst>
              </p:cNvPr>
              <p:cNvPicPr>
                <a:picLocks noChangeAspect="1"/>
              </p:cNvPicPr>
              <p:nvPr/>
            </p:nvPicPr>
            <p:blipFill>
              <a:blip r:embed="rId3"/>
              <a:stretch>
                <a:fillRect/>
              </a:stretch>
            </p:blipFill>
            <p:spPr>
              <a:xfrm>
                <a:off x="5675064" y="2288445"/>
                <a:ext cx="669324" cy="2257024"/>
              </a:xfrm>
              <a:prstGeom prst="rect">
                <a:avLst/>
              </a:prstGeom>
            </p:spPr>
          </p:pic>
          <p:sp>
            <p:nvSpPr>
              <p:cNvPr id="6" name="Kreis">
                <a:extLst>
                  <a:ext uri="{FF2B5EF4-FFF2-40B4-BE49-F238E27FC236}">
                    <a16:creationId xmlns:a16="http://schemas.microsoft.com/office/drawing/2014/main" id="{28E6AA17-921A-4766-8DD0-DDDC5C4B00E5}"/>
                  </a:ext>
                </a:extLst>
              </p:cNvPr>
              <p:cNvSpPr/>
              <p:nvPr/>
            </p:nvSpPr>
            <p:spPr>
              <a:xfrm rot="21226523">
                <a:off x="5757965" y="3526586"/>
                <a:ext cx="65691" cy="68447"/>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7" name="Kreis">
                <a:extLst>
                  <a:ext uri="{FF2B5EF4-FFF2-40B4-BE49-F238E27FC236}">
                    <a16:creationId xmlns:a16="http://schemas.microsoft.com/office/drawing/2014/main" id="{A02A19B3-72FB-4621-9C12-2891BD1FF58F}"/>
                  </a:ext>
                </a:extLst>
              </p:cNvPr>
              <p:cNvSpPr/>
              <p:nvPr/>
            </p:nvSpPr>
            <p:spPr>
              <a:xfrm rot="21226523">
                <a:off x="5825390" y="3544751"/>
                <a:ext cx="65691" cy="68448"/>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8" name="Kreis">
                <a:extLst>
                  <a:ext uri="{FF2B5EF4-FFF2-40B4-BE49-F238E27FC236}">
                    <a16:creationId xmlns:a16="http://schemas.microsoft.com/office/drawing/2014/main" id="{A9CD0FC9-3A0C-4DAC-AC03-B9DB6465DE28}"/>
                  </a:ext>
                </a:extLst>
              </p:cNvPr>
              <p:cNvSpPr/>
              <p:nvPr/>
            </p:nvSpPr>
            <p:spPr>
              <a:xfrm rot="21226523">
                <a:off x="5891904" y="3546916"/>
                <a:ext cx="65691" cy="68448"/>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9" name="Kreis">
                <a:extLst>
                  <a:ext uri="{FF2B5EF4-FFF2-40B4-BE49-F238E27FC236}">
                    <a16:creationId xmlns:a16="http://schemas.microsoft.com/office/drawing/2014/main" id="{5FC4275C-314C-4E3D-88BA-590422EB3A49}"/>
                  </a:ext>
                </a:extLst>
              </p:cNvPr>
              <p:cNvSpPr/>
              <p:nvPr/>
            </p:nvSpPr>
            <p:spPr>
              <a:xfrm rot="21226523">
                <a:off x="5958004" y="3552297"/>
                <a:ext cx="65691" cy="68448"/>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10" name="Kreis">
                <a:extLst>
                  <a:ext uri="{FF2B5EF4-FFF2-40B4-BE49-F238E27FC236}">
                    <a16:creationId xmlns:a16="http://schemas.microsoft.com/office/drawing/2014/main" id="{2C368EFA-A42C-42C7-8347-EEEF35007D4F}"/>
                  </a:ext>
                </a:extLst>
              </p:cNvPr>
              <p:cNvSpPr/>
              <p:nvPr/>
            </p:nvSpPr>
            <p:spPr>
              <a:xfrm rot="21226523">
                <a:off x="6015672" y="3552296"/>
                <a:ext cx="65691" cy="68448"/>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11" name="Kreis">
                <a:extLst>
                  <a:ext uri="{FF2B5EF4-FFF2-40B4-BE49-F238E27FC236}">
                    <a16:creationId xmlns:a16="http://schemas.microsoft.com/office/drawing/2014/main" id="{FF00FB4D-1AA6-4310-AAB6-9077B0A8630B}"/>
                  </a:ext>
                </a:extLst>
              </p:cNvPr>
              <p:cNvSpPr/>
              <p:nvPr/>
            </p:nvSpPr>
            <p:spPr>
              <a:xfrm rot="21226523">
                <a:off x="6083778" y="3546381"/>
                <a:ext cx="65691" cy="68447"/>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12" name="Kreis">
                <a:extLst>
                  <a:ext uri="{FF2B5EF4-FFF2-40B4-BE49-F238E27FC236}">
                    <a16:creationId xmlns:a16="http://schemas.microsoft.com/office/drawing/2014/main" id="{4E742F5C-BE99-481F-A1F4-A44A29B8D817}"/>
                  </a:ext>
                </a:extLst>
              </p:cNvPr>
              <p:cNvSpPr/>
              <p:nvPr/>
            </p:nvSpPr>
            <p:spPr>
              <a:xfrm rot="21226523">
                <a:off x="6151241" y="3535617"/>
                <a:ext cx="65691" cy="68447"/>
              </a:xfrm>
              <a:prstGeom prst="ellipse">
                <a:avLst/>
              </a:prstGeom>
              <a:solidFill>
                <a:srgbClr val="0517F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14" name="Kreis">
                <a:extLst>
                  <a:ext uri="{FF2B5EF4-FFF2-40B4-BE49-F238E27FC236}">
                    <a16:creationId xmlns:a16="http://schemas.microsoft.com/office/drawing/2014/main" id="{9F607BD4-B386-4A5A-B2D5-AA41B55B3574}"/>
                  </a:ext>
                </a:extLst>
              </p:cNvPr>
              <p:cNvSpPr/>
              <p:nvPr/>
            </p:nvSpPr>
            <p:spPr>
              <a:xfrm rot="21226523">
                <a:off x="5818853" y="3477595"/>
                <a:ext cx="65691" cy="68447"/>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dirty="0"/>
              </a:p>
            </p:txBody>
          </p:sp>
          <p:sp>
            <p:nvSpPr>
              <p:cNvPr id="15" name="Kreis">
                <a:extLst>
                  <a:ext uri="{FF2B5EF4-FFF2-40B4-BE49-F238E27FC236}">
                    <a16:creationId xmlns:a16="http://schemas.microsoft.com/office/drawing/2014/main" id="{7D93700D-D181-40CF-B0C3-9D2A726696C5}"/>
                  </a:ext>
                </a:extLst>
              </p:cNvPr>
              <p:cNvSpPr/>
              <p:nvPr/>
            </p:nvSpPr>
            <p:spPr>
              <a:xfrm rot="21226523">
                <a:off x="5759399" y="3455331"/>
                <a:ext cx="65691" cy="68447"/>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dirty="0"/>
              </a:p>
            </p:txBody>
          </p:sp>
          <p:sp>
            <p:nvSpPr>
              <p:cNvPr id="16" name="Kreis">
                <a:extLst>
                  <a:ext uri="{FF2B5EF4-FFF2-40B4-BE49-F238E27FC236}">
                    <a16:creationId xmlns:a16="http://schemas.microsoft.com/office/drawing/2014/main" id="{D2507019-8CCE-49EA-A06A-8E984D6FB836}"/>
                  </a:ext>
                </a:extLst>
              </p:cNvPr>
              <p:cNvSpPr/>
              <p:nvPr/>
            </p:nvSpPr>
            <p:spPr>
              <a:xfrm rot="21226523">
                <a:off x="5893032" y="3493529"/>
                <a:ext cx="65691" cy="68448"/>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17" name="Kreis">
                <a:extLst>
                  <a:ext uri="{FF2B5EF4-FFF2-40B4-BE49-F238E27FC236}">
                    <a16:creationId xmlns:a16="http://schemas.microsoft.com/office/drawing/2014/main" id="{3F52B23D-F352-4D7B-BD1A-CC2A136F36DC}"/>
                  </a:ext>
                </a:extLst>
              </p:cNvPr>
              <p:cNvSpPr/>
              <p:nvPr/>
            </p:nvSpPr>
            <p:spPr>
              <a:xfrm rot="21226523">
                <a:off x="5961883" y="3494427"/>
                <a:ext cx="65691" cy="68448"/>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18" name="Kreis">
                <a:extLst>
                  <a:ext uri="{FF2B5EF4-FFF2-40B4-BE49-F238E27FC236}">
                    <a16:creationId xmlns:a16="http://schemas.microsoft.com/office/drawing/2014/main" id="{10938453-2B69-4F87-BFB3-D7782447985E}"/>
                  </a:ext>
                </a:extLst>
              </p:cNvPr>
              <p:cNvSpPr/>
              <p:nvPr/>
            </p:nvSpPr>
            <p:spPr>
              <a:xfrm rot="21226523">
                <a:off x="6037261" y="3494315"/>
                <a:ext cx="65691" cy="68448"/>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sp>
            <p:nvSpPr>
              <p:cNvPr id="19" name="Kreis">
                <a:extLst>
                  <a:ext uri="{FF2B5EF4-FFF2-40B4-BE49-F238E27FC236}">
                    <a16:creationId xmlns:a16="http://schemas.microsoft.com/office/drawing/2014/main" id="{8CE59ADC-E8F1-489F-8BE5-854EEBBF8C0E}"/>
                  </a:ext>
                </a:extLst>
              </p:cNvPr>
              <p:cNvSpPr/>
              <p:nvPr/>
            </p:nvSpPr>
            <p:spPr>
              <a:xfrm rot="21226523">
                <a:off x="6102525" y="3485086"/>
                <a:ext cx="65691" cy="68447"/>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dirty="0"/>
              </a:p>
            </p:txBody>
          </p:sp>
          <p:sp>
            <p:nvSpPr>
              <p:cNvPr id="20" name="Kreis">
                <a:extLst>
                  <a:ext uri="{FF2B5EF4-FFF2-40B4-BE49-F238E27FC236}">
                    <a16:creationId xmlns:a16="http://schemas.microsoft.com/office/drawing/2014/main" id="{131FD686-9168-4583-95FE-D927BC41F0E9}"/>
                  </a:ext>
                </a:extLst>
              </p:cNvPr>
              <p:cNvSpPr/>
              <p:nvPr/>
            </p:nvSpPr>
            <p:spPr>
              <a:xfrm rot="21226523">
                <a:off x="6162745" y="3472601"/>
                <a:ext cx="65691" cy="68447"/>
              </a:xfrm>
              <a:prstGeom prst="ellipse">
                <a:avLst/>
              </a:prstGeom>
              <a:solidFill>
                <a:srgbClr val="FF000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defRPr sz="1400"/>
                </a:pPr>
                <a:endParaRPr/>
              </a:p>
            </p:txBody>
          </p:sp>
        </p:grpSp>
      </p:grpSp>
      <p:sp>
        <p:nvSpPr>
          <p:cNvPr id="23" name="Textfeld 22">
            <a:extLst>
              <a:ext uri="{FF2B5EF4-FFF2-40B4-BE49-F238E27FC236}">
                <a16:creationId xmlns:a16="http://schemas.microsoft.com/office/drawing/2014/main" id="{BA04B8BA-7E40-476C-877A-F1F6C3A39960}"/>
              </a:ext>
            </a:extLst>
          </p:cNvPr>
          <p:cNvSpPr txBox="1"/>
          <p:nvPr/>
        </p:nvSpPr>
        <p:spPr>
          <a:xfrm>
            <a:off x="316831" y="1645607"/>
            <a:ext cx="3002140" cy="40934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indent="-342900">
              <a:buFont typeface="Arial" panose="020B0604020202020204" pitchFamily="34" charset="0"/>
              <a:buChar char="•"/>
            </a:pPr>
            <a:r>
              <a:rPr lang="de-DE" sz="2000" dirty="0"/>
              <a:t>Objekte sind anhand des geringen </a:t>
            </a:r>
            <a:r>
              <a:rPr lang="de-DE" sz="2000" dirty="0">
                <a:solidFill>
                  <a:schemeClr val="tx1"/>
                </a:solidFill>
              </a:rPr>
              <a:t>Informationsgehalts</a:t>
            </a:r>
            <a:r>
              <a:rPr lang="de-DE" sz="2000" dirty="0"/>
              <a:t> kaum von Personen zu unterscheiden</a:t>
            </a:r>
          </a:p>
          <a:p>
            <a:pPr marL="342900" indent="-342900">
              <a:buFont typeface="Arial" panose="020B0604020202020204" pitchFamily="34" charset="0"/>
              <a:buChar char="•"/>
            </a:pPr>
            <a:endParaRPr lang="de-DE" sz="2000" dirty="0"/>
          </a:p>
          <a:p>
            <a:pPr marL="342900" indent="-342900">
              <a:buFont typeface="Arial" panose="020B0604020202020204" pitchFamily="34" charset="0"/>
              <a:buChar char="•"/>
            </a:pPr>
            <a:r>
              <a:rPr lang="de-DE" sz="2000" dirty="0"/>
              <a:t>Erkennungssysteme über Laser nicht zuverlässig</a:t>
            </a:r>
          </a:p>
          <a:p>
            <a:pPr marL="342900" indent="-342900">
              <a:buFont typeface="Arial" panose="020B0604020202020204" pitchFamily="34" charset="0"/>
              <a:buChar char="•"/>
            </a:pPr>
            <a:endParaRPr lang="de-DE" sz="2000" dirty="0"/>
          </a:p>
          <a:p>
            <a:pPr marL="342900" indent="-342900">
              <a:buFont typeface="Arial" panose="020B0604020202020204" pitchFamily="34" charset="0"/>
              <a:buChar char="•"/>
            </a:pPr>
            <a:r>
              <a:rPr lang="de-DE" sz="2000" dirty="0"/>
              <a:t>Unterscheidung von Personen nicht möglich </a:t>
            </a:r>
          </a:p>
        </p:txBody>
      </p:sp>
      <p:sp>
        <p:nvSpPr>
          <p:cNvPr id="2" name="Textfeld 1">
            <a:extLst>
              <a:ext uri="{FF2B5EF4-FFF2-40B4-BE49-F238E27FC236}">
                <a16:creationId xmlns:a16="http://schemas.microsoft.com/office/drawing/2014/main" id="{3EB01DA0-66B7-4055-805A-ED1AD90C435C}"/>
              </a:ext>
            </a:extLst>
          </p:cNvPr>
          <p:cNvSpPr txBox="1"/>
          <p:nvPr/>
        </p:nvSpPr>
        <p:spPr>
          <a:xfrm>
            <a:off x="3441461" y="5066781"/>
            <a:ext cx="1866877" cy="707882"/>
          </a:xfrm>
          <a:prstGeom prst="rect">
            <a:avLst/>
          </a:prstGeom>
          <a:solidFill>
            <a:schemeClr val="tx1">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de-DE" sz="2000" dirty="0">
                <a:solidFill>
                  <a:srgbClr val="0517F7"/>
                </a:solidFill>
              </a:rPr>
              <a:t>      Kinect (2D)</a:t>
            </a:r>
          </a:p>
          <a:p>
            <a:pPr marL="0" marR="0" indent="0" algn="l" defTabSz="914400" rtl="0" fontAlgn="auto" latinLnBrk="0" hangingPunct="0">
              <a:lnSpc>
                <a:spcPct val="100000"/>
              </a:lnSpc>
              <a:spcBef>
                <a:spcPts val="0"/>
              </a:spcBef>
              <a:spcAft>
                <a:spcPts val="0"/>
              </a:spcAft>
              <a:buClrTx/>
              <a:buSzTx/>
              <a:buFontTx/>
              <a:buNone/>
              <a:tabLst/>
            </a:pPr>
            <a:r>
              <a:rPr kumimoji="0" lang="de-DE" sz="2000" b="0" i="0" u="none" strike="noStrike" cap="none" spc="0" normalizeH="0" baseline="0" dirty="0">
                <a:ln>
                  <a:noFill/>
                </a:ln>
                <a:solidFill>
                  <a:srgbClr val="000000"/>
                </a:solidFill>
                <a:effectLst/>
                <a:uFillTx/>
                <a:latin typeface="+mj-lt"/>
                <a:ea typeface="+mj-ea"/>
                <a:cs typeface="+mj-cs"/>
                <a:sym typeface="Arial"/>
              </a:rPr>
              <a:t>      </a:t>
            </a:r>
            <a:r>
              <a:rPr kumimoji="0" lang="de-DE" sz="2000" b="0" i="0" u="none" strike="noStrike" cap="none" spc="0" normalizeH="0" baseline="0" dirty="0">
                <a:ln>
                  <a:noFill/>
                </a:ln>
                <a:solidFill>
                  <a:srgbClr val="FD0000"/>
                </a:solidFill>
                <a:effectLst/>
                <a:uFillTx/>
                <a:latin typeface="+mj-lt"/>
                <a:ea typeface="+mj-ea"/>
                <a:cs typeface="+mj-cs"/>
                <a:sym typeface="Arial"/>
              </a:rPr>
              <a:t>Li</a:t>
            </a:r>
            <a:r>
              <a:rPr lang="de-DE" sz="2000" dirty="0">
                <a:solidFill>
                  <a:srgbClr val="FD0000"/>
                </a:solidFill>
              </a:rPr>
              <a:t>DAR (2D)</a:t>
            </a:r>
            <a:endParaRPr kumimoji="0" lang="en-GB" sz="2000" b="0" i="0" u="none" strike="noStrike" cap="none" spc="0" normalizeH="0" baseline="0" dirty="0">
              <a:ln>
                <a:noFill/>
              </a:ln>
              <a:solidFill>
                <a:srgbClr val="FD0000"/>
              </a:solidFill>
              <a:effectLst/>
              <a:uFillTx/>
              <a:latin typeface="+mj-lt"/>
              <a:ea typeface="+mj-ea"/>
              <a:cs typeface="+mj-cs"/>
              <a:sym typeface="Arial"/>
            </a:endParaRPr>
          </a:p>
        </p:txBody>
      </p:sp>
      <p:sp>
        <p:nvSpPr>
          <p:cNvPr id="3" name="Kreis">
            <a:extLst>
              <a:ext uri="{FF2B5EF4-FFF2-40B4-BE49-F238E27FC236}">
                <a16:creationId xmlns:a16="http://schemas.microsoft.com/office/drawing/2014/main" id="{38E06D72-E3A4-4E60-AB3B-8F56890B6112}"/>
              </a:ext>
            </a:extLst>
          </p:cNvPr>
          <p:cNvSpPr/>
          <p:nvPr/>
        </p:nvSpPr>
        <p:spPr>
          <a:xfrm rot="21226523">
            <a:off x="3634886" y="5513445"/>
            <a:ext cx="108000" cy="108000"/>
          </a:xfrm>
          <a:prstGeom prst="ellipse">
            <a:avLst/>
          </a:prstGeom>
          <a:solidFill>
            <a:srgbClr val="FF0000"/>
          </a:solidFill>
          <a:ln w="12700" cap="flat">
            <a:noFill/>
            <a:miter lim="400000"/>
          </a:ln>
          <a:effectLst/>
        </p:spPr>
        <p:txBody>
          <a:bodyPr wrap="square" lIns="45718" tIns="45718" rIns="45718" bIns="45718" numCol="1" anchor="ctr">
            <a:noAutofit/>
          </a:bodyPr>
          <a:lstStyle/>
          <a:p>
            <a:pPr>
              <a:defRPr sz="1400"/>
            </a:pPr>
            <a:endParaRPr dirty="0"/>
          </a:p>
        </p:txBody>
      </p:sp>
      <p:sp>
        <p:nvSpPr>
          <p:cNvPr id="13" name="Kreis">
            <a:extLst>
              <a:ext uri="{FF2B5EF4-FFF2-40B4-BE49-F238E27FC236}">
                <a16:creationId xmlns:a16="http://schemas.microsoft.com/office/drawing/2014/main" id="{ABC06C46-CE35-4592-A2BE-9AA3D083140D}"/>
              </a:ext>
            </a:extLst>
          </p:cNvPr>
          <p:cNvSpPr/>
          <p:nvPr/>
        </p:nvSpPr>
        <p:spPr>
          <a:xfrm rot="21297508">
            <a:off x="3634886" y="5206604"/>
            <a:ext cx="108000" cy="108000"/>
          </a:xfrm>
          <a:prstGeom prst="ellipse">
            <a:avLst/>
          </a:prstGeom>
          <a:solidFill>
            <a:srgbClr val="0517F9"/>
          </a:solidFill>
          <a:ln w="12700" cap="flat">
            <a:noFill/>
            <a:miter lim="400000"/>
          </a:ln>
          <a:effectLst/>
        </p:spPr>
        <p:txBody>
          <a:bodyPr wrap="square" lIns="45718" tIns="45718" rIns="45718" bIns="45718" numCol="1" anchor="ctr">
            <a:noAutofit/>
          </a:bodyPr>
          <a:lstStyle/>
          <a:p>
            <a:pPr>
              <a:defRPr sz="1400"/>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30</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err="1"/>
              <a:t>Intersection</a:t>
            </a:r>
            <a:r>
              <a:rPr lang="de-DE" dirty="0"/>
              <a:t> </a:t>
            </a:r>
            <a:r>
              <a:rPr lang="de-DE" dirty="0" err="1"/>
              <a:t>over</a:t>
            </a:r>
            <a:r>
              <a:rPr lang="de-DE" dirty="0"/>
              <a:t> Union</a:t>
            </a:r>
            <a:endParaRPr dirty="0"/>
          </a:p>
        </p:txBody>
      </p:sp>
      <p:pic>
        <p:nvPicPr>
          <p:cNvPr id="6" name="Grafik 5">
            <a:extLst>
              <a:ext uri="{FF2B5EF4-FFF2-40B4-BE49-F238E27FC236}">
                <a16:creationId xmlns:a16="http://schemas.microsoft.com/office/drawing/2014/main" id="{3F4B9818-8FB2-4AA7-A0FB-461C4B52C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8" y="1873939"/>
            <a:ext cx="8540124" cy="3765871"/>
          </a:xfrm>
          <a:prstGeom prst="rect">
            <a:avLst/>
          </a:prstGeom>
        </p:spPr>
      </p:pic>
    </p:spTree>
    <p:extLst>
      <p:ext uri="{BB962C8B-B14F-4D97-AF65-F5344CB8AC3E}">
        <p14:creationId xmlns:p14="http://schemas.microsoft.com/office/powerpoint/2010/main" val="357116179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31</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err="1"/>
              <a:t>Histogram</a:t>
            </a:r>
            <a:r>
              <a:rPr lang="de-DE" dirty="0"/>
              <a:t> </a:t>
            </a:r>
            <a:r>
              <a:rPr lang="de-DE" dirty="0" err="1"/>
              <a:t>of</a:t>
            </a:r>
            <a:r>
              <a:rPr lang="de-DE" dirty="0"/>
              <a:t> </a:t>
            </a:r>
            <a:r>
              <a:rPr lang="de-DE" dirty="0" err="1"/>
              <a:t>oriented</a:t>
            </a:r>
            <a:r>
              <a:rPr lang="de-DE" dirty="0"/>
              <a:t> </a:t>
            </a:r>
            <a:r>
              <a:rPr lang="de-DE" dirty="0" err="1"/>
              <a:t>Gradients</a:t>
            </a:r>
            <a:endParaRPr dirty="0"/>
          </a:p>
        </p:txBody>
      </p:sp>
      <p:pic>
        <p:nvPicPr>
          <p:cNvPr id="2" name="Grafik 1">
            <a:extLst>
              <a:ext uri="{FF2B5EF4-FFF2-40B4-BE49-F238E27FC236}">
                <a16:creationId xmlns:a16="http://schemas.microsoft.com/office/drawing/2014/main" id="{3DFAB088-A371-47FE-BA54-4EC1586AD677}"/>
              </a:ext>
            </a:extLst>
          </p:cNvPr>
          <p:cNvPicPr>
            <a:picLocks noChangeAspect="1"/>
          </p:cNvPicPr>
          <p:nvPr/>
        </p:nvPicPr>
        <p:blipFill>
          <a:blip r:embed="rId2"/>
          <a:stretch>
            <a:fillRect/>
          </a:stretch>
        </p:blipFill>
        <p:spPr>
          <a:xfrm>
            <a:off x="4838671" y="2424997"/>
            <a:ext cx="3527964" cy="2821423"/>
          </a:xfrm>
          <a:prstGeom prst="rect">
            <a:avLst/>
          </a:prstGeom>
        </p:spPr>
      </p:pic>
      <p:pic>
        <p:nvPicPr>
          <p:cNvPr id="3" name="Grafik 2">
            <a:extLst>
              <a:ext uri="{FF2B5EF4-FFF2-40B4-BE49-F238E27FC236}">
                <a16:creationId xmlns:a16="http://schemas.microsoft.com/office/drawing/2014/main" id="{3A1B5405-B5B2-4222-A67B-7F512B437E7F}"/>
              </a:ext>
            </a:extLst>
          </p:cNvPr>
          <p:cNvPicPr>
            <a:picLocks noChangeAspect="1"/>
          </p:cNvPicPr>
          <p:nvPr/>
        </p:nvPicPr>
        <p:blipFill>
          <a:blip r:embed="rId3"/>
          <a:stretch>
            <a:fillRect/>
          </a:stretch>
        </p:blipFill>
        <p:spPr>
          <a:xfrm>
            <a:off x="777365" y="2424997"/>
            <a:ext cx="3546933" cy="2821424"/>
          </a:xfrm>
          <a:prstGeom prst="rect">
            <a:avLst/>
          </a:prstGeom>
        </p:spPr>
      </p:pic>
    </p:spTree>
    <p:extLst>
      <p:ext uri="{BB962C8B-B14F-4D97-AF65-F5344CB8AC3E}">
        <p14:creationId xmlns:p14="http://schemas.microsoft.com/office/powerpoint/2010/main" val="306956128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32</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err="1"/>
              <a:t>Histogram</a:t>
            </a:r>
            <a:r>
              <a:rPr lang="de-DE" dirty="0"/>
              <a:t> </a:t>
            </a:r>
            <a:r>
              <a:rPr lang="de-DE" dirty="0" err="1"/>
              <a:t>of</a:t>
            </a:r>
            <a:r>
              <a:rPr lang="de-DE" dirty="0"/>
              <a:t> </a:t>
            </a:r>
            <a:r>
              <a:rPr lang="de-DE" dirty="0" err="1"/>
              <a:t>oriented</a:t>
            </a:r>
            <a:r>
              <a:rPr lang="de-DE" dirty="0"/>
              <a:t> </a:t>
            </a:r>
            <a:r>
              <a:rPr lang="de-DE" dirty="0" err="1"/>
              <a:t>Gradients</a:t>
            </a:r>
            <a:endParaRPr dirty="0"/>
          </a:p>
        </p:txBody>
      </p:sp>
      <p:pic>
        <p:nvPicPr>
          <p:cNvPr id="1026" name="Picture 2">
            <a:extLst>
              <a:ext uri="{FF2B5EF4-FFF2-40B4-BE49-F238E27FC236}">
                <a16:creationId xmlns:a16="http://schemas.microsoft.com/office/drawing/2014/main" id="{93E6862E-0598-4B6A-B593-F20906AC5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03867"/>
            <a:ext cx="64008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1216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33</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Neuron</a:t>
            </a:r>
            <a:endParaRPr dirty="0"/>
          </a:p>
        </p:txBody>
      </p:sp>
      <p:pic>
        <p:nvPicPr>
          <p:cNvPr id="3" name="Grafik 2">
            <a:extLst>
              <a:ext uri="{FF2B5EF4-FFF2-40B4-BE49-F238E27FC236}">
                <a16:creationId xmlns:a16="http://schemas.microsoft.com/office/drawing/2014/main" id="{1F2C7C01-42AF-4115-9F23-9E1CFDFF1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147871"/>
            <a:ext cx="8026400" cy="3035758"/>
          </a:xfrm>
          <a:prstGeom prst="rect">
            <a:avLst/>
          </a:prstGeom>
        </p:spPr>
      </p:pic>
    </p:spTree>
    <p:extLst>
      <p:ext uri="{BB962C8B-B14F-4D97-AF65-F5344CB8AC3E}">
        <p14:creationId xmlns:p14="http://schemas.microsoft.com/office/powerpoint/2010/main" val="295685234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34</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Bewertung einer Erkennung</a:t>
            </a:r>
            <a:endParaRPr dirty="0"/>
          </a:p>
        </p:txBody>
      </p:sp>
      <p:pic>
        <p:nvPicPr>
          <p:cNvPr id="4" name="Grafik 3" descr="Ein Bild, das Text enthält.&#10;&#10;Automatisch generierte Beschreibung">
            <a:extLst>
              <a:ext uri="{FF2B5EF4-FFF2-40B4-BE49-F238E27FC236}">
                <a16:creationId xmlns:a16="http://schemas.microsoft.com/office/drawing/2014/main" id="{1CD946AA-F274-46E4-A296-00C2CF94D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433" y="2314726"/>
            <a:ext cx="8221133" cy="2758318"/>
          </a:xfrm>
          <a:prstGeom prst="rect">
            <a:avLst/>
          </a:prstGeom>
        </p:spPr>
      </p:pic>
    </p:spTree>
    <p:extLst>
      <p:ext uri="{BB962C8B-B14F-4D97-AF65-F5344CB8AC3E}">
        <p14:creationId xmlns:p14="http://schemas.microsoft.com/office/powerpoint/2010/main" val="353824729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35</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Objekterkennung</a:t>
            </a:r>
            <a:endParaRPr dirty="0"/>
          </a:p>
        </p:txBody>
      </p:sp>
      <p:pic>
        <p:nvPicPr>
          <p:cNvPr id="3" name="Grafik 2">
            <a:extLst>
              <a:ext uri="{FF2B5EF4-FFF2-40B4-BE49-F238E27FC236}">
                <a16:creationId xmlns:a16="http://schemas.microsoft.com/office/drawing/2014/main" id="{B92868B1-F297-4E1B-B1BA-EC7042B30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11" y="1667933"/>
            <a:ext cx="6971377" cy="4304974"/>
          </a:xfrm>
          <a:prstGeom prst="rect">
            <a:avLst/>
          </a:prstGeom>
        </p:spPr>
      </p:pic>
    </p:spTree>
    <p:extLst>
      <p:ext uri="{BB962C8B-B14F-4D97-AF65-F5344CB8AC3E}">
        <p14:creationId xmlns:p14="http://schemas.microsoft.com/office/powerpoint/2010/main" val="307385088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36</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Faltung</a:t>
            </a:r>
            <a:endParaRPr dirty="0"/>
          </a:p>
        </p:txBody>
      </p:sp>
      <p:pic>
        <p:nvPicPr>
          <p:cNvPr id="4" name="Grafik 3">
            <a:extLst>
              <a:ext uri="{FF2B5EF4-FFF2-40B4-BE49-F238E27FC236}">
                <a16:creationId xmlns:a16="http://schemas.microsoft.com/office/drawing/2014/main" id="{7EE509E6-F4A5-4383-80A6-15C1BCD68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840" y="1591733"/>
            <a:ext cx="4168320" cy="4538133"/>
          </a:xfrm>
          <a:prstGeom prst="rect">
            <a:avLst/>
          </a:prstGeom>
        </p:spPr>
      </p:pic>
    </p:spTree>
    <p:extLst>
      <p:ext uri="{BB962C8B-B14F-4D97-AF65-F5344CB8AC3E}">
        <p14:creationId xmlns:p14="http://schemas.microsoft.com/office/powerpoint/2010/main" val="402975549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37</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Faltung</a:t>
            </a:r>
            <a:endParaRPr dirty="0"/>
          </a:p>
        </p:txBody>
      </p:sp>
      <p:pic>
        <p:nvPicPr>
          <p:cNvPr id="1026" name="Picture 2">
            <a:extLst>
              <a:ext uri="{FF2B5EF4-FFF2-40B4-BE49-F238E27FC236}">
                <a16:creationId xmlns:a16="http://schemas.microsoft.com/office/drawing/2014/main" id="{1D2FB0CB-30C1-4A21-8293-F3179FA9883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78881" y="1332027"/>
            <a:ext cx="4186237" cy="419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40070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38</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Eingeschränkte Konnektivität</a:t>
            </a:r>
            <a:endParaRPr dirty="0"/>
          </a:p>
        </p:txBody>
      </p:sp>
      <p:pic>
        <p:nvPicPr>
          <p:cNvPr id="3" name="Grafik 2">
            <a:extLst>
              <a:ext uri="{FF2B5EF4-FFF2-40B4-BE49-F238E27FC236}">
                <a16:creationId xmlns:a16="http://schemas.microsoft.com/office/drawing/2014/main" id="{23AE3CA9-737A-4C10-BE01-B7577D096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143" y="1286932"/>
            <a:ext cx="3699713" cy="4914635"/>
          </a:xfrm>
          <a:prstGeom prst="rect">
            <a:avLst/>
          </a:prstGeom>
        </p:spPr>
      </p:pic>
    </p:spTree>
    <p:extLst>
      <p:ext uri="{BB962C8B-B14F-4D97-AF65-F5344CB8AC3E}">
        <p14:creationId xmlns:p14="http://schemas.microsoft.com/office/powerpoint/2010/main" val="382754015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39</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err="1"/>
              <a:t>MobileNet</a:t>
            </a:r>
            <a:endParaRPr dirty="0"/>
          </a:p>
        </p:txBody>
      </p:sp>
      <p:pic>
        <p:nvPicPr>
          <p:cNvPr id="6" name="Grafik 5">
            <a:extLst>
              <a:ext uri="{FF2B5EF4-FFF2-40B4-BE49-F238E27FC236}">
                <a16:creationId xmlns:a16="http://schemas.microsoft.com/office/drawing/2014/main" id="{CB84A25E-CB8C-4CAE-9C52-6207FC445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609" y="1286550"/>
            <a:ext cx="6760781" cy="4919517"/>
          </a:xfrm>
          <a:prstGeom prst="rect">
            <a:avLst/>
          </a:prstGeom>
        </p:spPr>
      </p:pic>
    </p:spTree>
    <p:extLst>
      <p:ext uri="{BB962C8B-B14F-4D97-AF65-F5344CB8AC3E}">
        <p14:creationId xmlns:p14="http://schemas.microsoft.com/office/powerpoint/2010/main" val="39590187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93"/>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4</a:t>
            </a:fld>
            <a:endParaRPr/>
          </a:p>
        </p:txBody>
      </p:sp>
      <p:sp>
        <p:nvSpPr>
          <p:cNvPr id="320" name="Visualisierung der Sensordaten"/>
          <p:cNvSpPr txBox="1">
            <a:spLocks noGrp="1"/>
          </p:cNvSpPr>
          <p:nvPr>
            <p:ph type="body" sz="quarter" idx="1"/>
          </p:nvPr>
        </p:nvSpPr>
        <p:spPr>
          <a:xfrm>
            <a:off x="311698" y="95371"/>
            <a:ext cx="4921410" cy="1075075"/>
          </a:xfrm>
          <a:prstGeom prst="rect">
            <a:avLst/>
          </a:prstGeom>
        </p:spPr>
        <p:txBody>
          <a:bodyPr/>
          <a:lstStyle/>
          <a:p>
            <a:r>
              <a:rPr lang="de-DE" dirty="0"/>
              <a:t>Aufgabenstellung</a:t>
            </a:r>
          </a:p>
        </p:txBody>
      </p:sp>
      <p:pic>
        <p:nvPicPr>
          <p:cNvPr id="3" name="Grafik 2" descr="Ein Bild, das Boden, drinnen, Decke, Raum enthält.&#10;&#10;Automatisch generierte Beschreibung">
            <a:extLst>
              <a:ext uri="{FF2B5EF4-FFF2-40B4-BE49-F238E27FC236}">
                <a16:creationId xmlns:a16="http://schemas.microsoft.com/office/drawing/2014/main" id="{913B2B44-E229-4F1F-B4CB-BA6BFB1EE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02" y="2126795"/>
            <a:ext cx="7251171" cy="4078784"/>
          </a:xfrm>
          <a:prstGeom prst="rect">
            <a:avLst/>
          </a:prstGeom>
        </p:spPr>
      </p:pic>
      <p:sp>
        <p:nvSpPr>
          <p:cNvPr id="13" name="Rechteck 12">
            <a:extLst>
              <a:ext uri="{FF2B5EF4-FFF2-40B4-BE49-F238E27FC236}">
                <a16:creationId xmlns:a16="http://schemas.microsoft.com/office/drawing/2014/main" id="{64AD9E83-C177-42E5-AE23-E6BA62755B97}"/>
              </a:ext>
            </a:extLst>
          </p:cNvPr>
          <p:cNvSpPr/>
          <p:nvPr/>
        </p:nvSpPr>
        <p:spPr>
          <a:xfrm>
            <a:off x="4201283" y="2866668"/>
            <a:ext cx="926160" cy="2822409"/>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24" name="Rechteck 23">
            <a:extLst>
              <a:ext uri="{FF2B5EF4-FFF2-40B4-BE49-F238E27FC236}">
                <a16:creationId xmlns:a16="http://schemas.microsoft.com/office/drawing/2014/main" id="{FFF24929-915D-4AAC-9496-6946367A7B91}"/>
              </a:ext>
            </a:extLst>
          </p:cNvPr>
          <p:cNvSpPr/>
          <p:nvPr/>
        </p:nvSpPr>
        <p:spPr>
          <a:xfrm>
            <a:off x="2569265" y="2873018"/>
            <a:ext cx="769871" cy="3070923"/>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25" name="Rechteck 24">
            <a:extLst>
              <a:ext uri="{FF2B5EF4-FFF2-40B4-BE49-F238E27FC236}">
                <a16:creationId xmlns:a16="http://schemas.microsoft.com/office/drawing/2014/main" id="{73E47BE5-408F-4BE4-A58C-CF78E9A0638B}"/>
              </a:ext>
            </a:extLst>
          </p:cNvPr>
          <p:cNvSpPr/>
          <p:nvPr/>
        </p:nvSpPr>
        <p:spPr>
          <a:xfrm>
            <a:off x="4379193" y="2896253"/>
            <a:ext cx="366854" cy="414190"/>
          </a:xfrm>
          <a:prstGeom prst="rect">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cxnSp>
        <p:nvCxnSpPr>
          <p:cNvPr id="27" name="Gerader Verbinder 26">
            <a:extLst>
              <a:ext uri="{FF2B5EF4-FFF2-40B4-BE49-F238E27FC236}">
                <a16:creationId xmlns:a16="http://schemas.microsoft.com/office/drawing/2014/main" id="{D2998444-62DA-4F0F-95BB-F1C6B11B2B0A}"/>
              </a:ext>
            </a:extLst>
          </p:cNvPr>
          <p:cNvCxnSpPr>
            <a:cxnSpLocks/>
            <a:stCxn id="3" idx="2"/>
          </p:cNvCxnSpPr>
          <p:nvPr/>
        </p:nvCxnSpPr>
        <p:spPr>
          <a:xfrm flipV="1">
            <a:off x="4586287" y="5588487"/>
            <a:ext cx="0" cy="617092"/>
          </a:xfrm>
          <a:prstGeom prst="line">
            <a:avLst/>
          </a:prstGeom>
          <a:noFill/>
          <a:ln w="25400" cap="flat">
            <a:solidFill>
              <a:srgbClr val="00B050"/>
            </a:solidFill>
            <a:prstDash val="sys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33" name="Gerader Verbinder 132">
            <a:extLst>
              <a:ext uri="{FF2B5EF4-FFF2-40B4-BE49-F238E27FC236}">
                <a16:creationId xmlns:a16="http://schemas.microsoft.com/office/drawing/2014/main" id="{4C39E6A1-ED62-4071-971E-02FB68772B62}"/>
              </a:ext>
            </a:extLst>
          </p:cNvPr>
          <p:cNvCxnSpPr>
            <a:cxnSpLocks/>
            <a:stCxn id="3" idx="2"/>
          </p:cNvCxnSpPr>
          <p:nvPr/>
        </p:nvCxnSpPr>
        <p:spPr>
          <a:xfrm flipH="1" flipV="1">
            <a:off x="3118872" y="5689076"/>
            <a:ext cx="1467415" cy="516503"/>
          </a:xfrm>
          <a:prstGeom prst="line">
            <a:avLst/>
          </a:prstGeom>
          <a:noFill/>
          <a:ln w="25400" cap="flat">
            <a:solidFill>
              <a:srgbClr val="00B050"/>
            </a:solidFill>
            <a:prstDash val="sys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1" name="Textfeld 30">
            <a:extLst>
              <a:ext uri="{FF2B5EF4-FFF2-40B4-BE49-F238E27FC236}">
                <a16:creationId xmlns:a16="http://schemas.microsoft.com/office/drawing/2014/main" id="{0D4BDAC9-95C8-4D66-8CC4-3F5F057463F1}"/>
              </a:ext>
            </a:extLst>
          </p:cNvPr>
          <p:cNvSpPr txBox="1"/>
          <p:nvPr/>
        </p:nvSpPr>
        <p:spPr>
          <a:xfrm>
            <a:off x="4669125" y="5737017"/>
            <a:ext cx="946720"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1200" b="0" i="0" u="none" strike="noStrike" cap="none" spc="0" normalizeH="0" baseline="0" dirty="0">
                <a:ln>
                  <a:noFill/>
                </a:ln>
                <a:solidFill>
                  <a:schemeClr val="tx1"/>
                </a:solidFill>
                <a:effectLst/>
                <a:uFillTx/>
                <a:latin typeface="+mj-lt"/>
                <a:ea typeface="+mj-ea"/>
                <a:cs typeface="+mj-cs"/>
                <a:sym typeface="Arial"/>
              </a:rPr>
              <a:t>2,15 m</a:t>
            </a:r>
            <a:endParaRPr kumimoji="0" lang="en-GB" sz="1200" b="0" i="0" u="none" strike="noStrike" cap="none" spc="0" normalizeH="0" baseline="0" dirty="0">
              <a:ln>
                <a:noFill/>
              </a:ln>
              <a:solidFill>
                <a:schemeClr val="tx1"/>
              </a:solidFill>
              <a:effectLst/>
              <a:uFillTx/>
              <a:latin typeface="+mj-lt"/>
              <a:ea typeface="+mj-ea"/>
              <a:cs typeface="+mj-cs"/>
              <a:sym typeface="Arial"/>
            </a:endParaRPr>
          </a:p>
        </p:txBody>
      </p:sp>
      <p:sp>
        <p:nvSpPr>
          <p:cNvPr id="288" name="Textfeld 287">
            <a:extLst>
              <a:ext uri="{FF2B5EF4-FFF2-40B4-BE49-F238E27FC236}">
                <a16:creationId xmlns:a16="http://schemas.microsoft.com/office/drawing/2014/main" id="{6485756F-0498-432B-A2DB-040247594705}"/>
              </a:ext>
            </a:extLst>
          </p:cNvPr>
          <p:cNvSpPr txBox="1"/>
          <p:nvPr/>
        </p:nvSpPr>
        <p:spPr>
          <a:xfrm>
            <a:off x="3361468" y="5914980"/>
            <a:ext cx="946720"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1200" b="0" i="0" u="none" strike="noStrike" cap="none" spc="0" normalizeH="0" baseline="0" dirty="0">
                <a:ln>
                  <a:noFill/>
                </a:ln>
                <a:solidFill>
                  <a:schemeClr val="tx1"/>
                </a:solidFill>
                <a:effectLst/>
                <a:uFillTx/>
                <a:latin typeface="+mj-lt"/>
                <a:ea typeface="+mj-ea"/>
                <a:cs typeface="+mj-cs"/>
                <a:sym typeface="Arial"/>
              </a:rPr>
              <a:t>2,2 m</a:t>
            </a:r>
            <a:endParaRPr kumimoji="0" lang="en-GB" sz="1200" b="0" i="0" u="none" strike="noStrike" cap="none" spc="0" normalizeH="0" baseline="0" dirty="0">
              <a:ln>
                <a:noFill/>
              </a:ln>
              <a:solidFill>
                <a:schemeClr val="tx1"/>
              </a:solidFill>
              <a:effectLst/>
              <a:uFillTx/>
              <a:latin typeface="+mj-lt"/>
              <a:ea typeface="+mj-ea"/>
              <a:cs typeface="+mj-cs"/>
              <a:sym typeface="Arial"/>
            </a:endParaRPr>
          </a:p>
        </p:txBody>
      </p:sp>
      <p:sp>
        <p:nvSpPr>
          <p:cNvPr id="293" name="Rechteck 292">
            <a:extLst>
              <a:ext uri="{FF2B5EF4-FFF2-40B4-BE49-F238E27FC236}">
                <a16:creationId xmlns:a16="http://schemas.microsoft.com/office/drawing/2014/main" id="{88E97512-DD1C-4044-AB0F-6C2514E0B552}"/>
              </a:ext>
            </a:extLst>
          </p:cNvPr>
          <p:cNvSpPr/>
          <p:nvPr/>
        </p:nvSpPr>
        <p:spPr>
          <a:xfrm>
            <a:off x="2589301" y="2896253"/>
            <a:ext cx="727791" cy="964471"/>
          </a:xfrm>
          <a:prstGeom prst="rect">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cxnSp>
        <p:nvCxnSpPr>
          <p:cNvPr id="295" name="Gerader Verbinder 294">
            <a:extLst>
              <a:ext uri="{FF2B5EF4-FFF2-40B4-BE49-F238E27FC236}">
                <a16:creationId xmlns:a16="http://schemas.microsoft.com/office/drawing/2014/main" id="{20268E7E-CB40-4BD5-8BDA-2CFA872817DA}"/>
              </a:ext>
            </a:extLst>
          </p:cNvPr>
          <p:cNvCxnSpPr>
            <a:cxnSpLocks/>
          </p:cNvCxnSpPr>
          <p:nvPr/>
        </p:nvCxnSpPr>
        <p:spPr>
          <a:xfrm>
            <a:off x="2195819" y="2563005"/>
            <a:ext cx="393480" cy="333247"/>
          </a:xfrm>
          <a:prstGeom prst="line">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cxnSp>
      <p:cxnSp>
        <p:nvCxnSpPr>
          <p:cNvPr id="153" name="Gerader Verbinder 152">
            <a:extLst>
              <a:ext uri="{FF2B5EF4-FFF2-40B4-BE49-F238E27FC236}">
                <a16:creationId xmlns:a16="http://schemas.microsoft.com/office/drawing/2014/main" id="{5FBD6F61-91D0-40A1-AC2D-7836C8FA00E9}"/>
              </a:ext>
            </a:extLst>
          </p:cNvPr>
          <p:cNvCxnSpPr>
            <a:cxnSpLocks/>
          </p:cNvCxnSpPr>
          <p:nvPr/>
        </p:nvCxnSpPr>
        <p:spPr>
          <a:xfrm>
            <a:off x="4044882" y="2563007"/>
            <a:ext cx="334311" cy="333247"/>
          </a:xfrm>
          <a:prstGeom prst="line">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cxnSp>
      <p:cxnSp>
        <p:nvCxnSpPr>
          <p:cNvPr id="155" name="Gerader Verbinder 154">
            <a:extLst>
              <a:ext uri="{FF2B5EF4-FFF2-40B4-BE49-F238E27FC236}">
                <a16:creationId xmlns:a16="http://schemas.microsoft.com/office/drawing/2014/main" id="{417E7213-FF51-4ECE-AC31-D873C68CC0EE}"/>
              </a:ext>
            </a:extLst>
          </p:cNvPr>
          <p:cNvCxnSpPr>
            <a:cxnSpLocks/>
          </p:cNvCxnSpPr>
          <p:nvPr/>
        </p:nvCxnSpPr>
        <p:spPr>
          <a:xfrm flipV="1">
            <a:off x="2095995" y="5943941"/>
            <a:ext cx="473270" cy="156863"/>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159" name="Gerader Verbinder 158">
            <a:extLst>
              <a:ext uri="{FF2B5EF4-FFF2-40B4-BE49-F238E27FC236}">
                <a16:creationId xmlns:a16="http://schemas.microsoft.com/office/drawing/2014/main" id="{2442790E-1368-4055-9467-0ADD713E34EC}"/>
              </a:ext>
            </a:extLst>
          </p:cNvPr>
          <p:cNvCxnSpPr>
            <a:cxnSpLocks/>
          </p:cNvCxnSpPr>
          <p:nvPr/>
        </p:nvCxnSpPr>
        <p:spPr>
          <a:xfrm flipV="1">
            <a:off x="5127443" y="2563005"/>
            <a:ext cx="336030" cy="303663"/>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sp>
        <p:nvSpPr>
          <p:cNvPr id="303" name="Rechteck 302">
            <a:extLst>
              <a:ext uri="{FF2B5EF4-FFF2-40B4-BE49-F238E27FC236}">
                <a16:creationId xmlns:a16="http://schemas.microsoft.com/office/drawing/2014/main" id="{87537CB0-2B33-4761-9FD4-DBA7E269AC94}"/>
              </a:ext>
            </a:extLst>
          </p:cNvPr>
          <p:cNvSpPr/>
          <p:nvPr/>
        </p:nvSpPr>
        <p:spPr>
          <a:xfrm>
            <a:off x="1432558" y="2287879"/>
            <a:ext cx="1520637" cy="276995"/>
          </a:xfrm>
          <a:prstGeom prst="rect">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1200" i="0" u="none" strike="noStrike" cap="none" spc="0" normalizeH="0" baseline="0" dirty="0">
                <a:ln>
                  <a:noFill/>
                </a:ln>
                <a:solidFill>
                  <a:schemeClr val="tx1"/>
                </a:solidFill>
                <a:effectLst/>
                <a:uFillTx/>
                <a:latin typeface="+mj-lt"/>
                <a:ea typeface="+mj-ea"/>
                <a:cs typeface="+mj-cs"/>
                <a:sym typeface="Arial"/>
              </a:rPr>
              <a:t>Kein Gesicht erkannt</a:t>
            </a:r>
            <a:endParaRPr kumimoji="0" lang="en-GB" sz="1200" i="0" u="none" strike="noStrike" cap="none" spc="0" normalizeH="0" baseline="0" dirty="0">
              <a:ln>
                <a:noFill/>
              </a:ln>
              <a:solidFill>
                <a:schemeClr val="tx1"/>
              </a:solidFill>
              <a:effectLst/>
              <a:uFillTx/>
              <a:latin typeface="+mj-lt"/>
              <a:ea typeface="+mj-ea"/>
              <a:cs typeface="+mj-cs"/>
              <a:sym typeface="Arial"/>
            </a:endParaRPr>
          </a:p>
        </p:txBody>
      </p:sp>
      <p:sp>
        <p:nvSpPr>
          <p:cNvPr id="304" name="Rechteck 303">
            <a:extLst>
              <a:ext uri="{FF2B5EF4-FFF2-40B4-BE49-F238E27FC236}">
                <a16:creationId xmlns:a16="http://schemas.microsoft.com/office/drawing/2014/main" id="{C635E362-02BD-4914-AFBB-531DAA30EE97}"/>
              </a:ext>
            </a:extLst>
          </p:cNvPr>
          <p:cNvSpPr/>
          <p:nvPr/>
        </p:nvSpPr>
        <p:spPr>
          <a:xfrm>
            <a:off x="3386137" y="2286013"/>
            <a:ext cx="658745" cy="276995"/>
          </a:xfrm>
          <a:prstGeom prst="rect">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1200" b="0" i="0" u="none" strike="noStrike" cap="none" spc="0" normalizeH="0" baseline="0" dirty="0">
                <a:ln>
                  <a:noFill/>
                </a:ln>
                <a:solidFill>
                  <a:schemeClr val="tx1"/>
                </a:solidFill>
                <a:effectLst/>
                <a:uFillTx/>
                <a:latin typeface="+mj-lt"/>
                <a:ea typeface="+mj-ea"/>
                <a:cs typeface="+mj-cs"/>
                <a:sym typeface="Arial"/>
              </a:rPr>
              <a:t>Giuliano</a:t>
            </a:r>
            <a:endParaRPr kumimoji="0" lang="en-GB" sz="1200" b="0" i="0" u="none" strike="noStrike" cap="none" spc="0" normalizeH="0" baseline="0" dirty="0">
              <a:ln>
                <a:noFill/>
              </a:ln>
              <a:solidFill>
                <a:schemeClr val="tx1"/>
              </a:solidFill>
              <a:effectLst/>
              <a:uFillTx/>
              <a:latin typeface="+mj-lt"/>
              <a:ea typeface="+mj-ea"/>
              <a:cs typeface="+mj-cs"/>
              <a:sym typeface="Arial"/>
            </a:endParaRPr>
          </a:p>
        </p:txBody>
      </p:sp>
      <p:sp>
        <p:nvSpPr>
          <p:cNvPr id="305" name="Rechteck 304">
            <a:extLst>
              <a:ext uri="{FF2B5EF4-FFF2-40B4-BE49-F238E27FC236}">
                <a16:creationId xmlns:a16="http://schemas.microsoft.com/office/drawing/2014/main" id="{6CB7F268-0177-4A90-8F16-BEABF1B0B05D}"/>
              </a:ext>
            </a:extLst>
          </p:cNvPr>
          <p:cNvSpPr/>
          <p:nvPr/>
        </p:nvSpPr>
        <p:spPr>
          <a:xfrm>
            <a:off x="5463473" y="2286012"/>
            <a:ext cx="573902" cy="276995"/>
          </a:xfrm>
          <a:prstGeom prst="rect">
            <a:avLst/>
          </a:prstGeom>
          <a:solidFill>
            <a:srgbClr val="FF0000"/>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de-DE" sz="1200" dirty="0">
                <a:solidFill>
                  <a:schemeClr val="tx1"/>
                </a:solidFill>
              </a:rPr>
              <a:t>Person</a:t>
            </a:r>
            <a:endParaRPr kumimoji="0" lang="en-GB" sz="1200" b="0" i="0" u="none" strike="noStrike" cap="none" spc="0" normalizeH="0" baseline="0" dirty="0">
              <a:ln>
                <a:noFill/>
              </a:ln>
              <a:solidFill>
                <a:schemeClr val="tx1"/>
              </a:solidFill>
              <a:effectLst/>
              <a:uFillTx/>
              <a:latin typeface="+mj-lt"/>
              <a:ea typeface="+mj-ea"/>
              <a:cs typeface="+mj-cs"/>
              <a:sym typeface="Arial"/>
            </a:endParaRPr>
          </a:p>
        </p:txBody>
      </p:sp>
      <p:sp>
        <p:nvSpPr>
          <p:cNvPr id="306" name="Rechteck 305">
            <a:extLst>
              <a:ext uri="{FF2B5EF4-FFF2-40B4-BE49-F238E27FC236}">
                <a16:creationId xmlns:a16="http://schemas.microsoft.com/office/drawing/2014/main" id="{BDA465D3-7987-4314-9FA3-17F151C5764A}"/>
              </a:ext>
            </a:extLst>
          </p:cNvPr>
          <p:cNvSpPr/>
          <p:nvPr/>
        </p:nvSpPr>
        <p:spPr>
          <a:xfrm>
            <a:off x="1479550" y="5823809"/>
            <a:ext cx="616445" cy="276995"/>
          </a:xfrm>
          <a:prstGeom prst="rect">
            <a:avLst/>
          </a:prstGeom>
          <a:solidFill>
            <a:srgbClr val="FF0000"/>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de-DE" sz="1200" dirty="0">
                <a:solidFill>
                  <a:schemeClr val="tx1"/>
                </a:solidFill>
              </a:rPr>
              <a:t>Person</a:t>
            </a:r>
            <a:endParaRPr kumimoji="0" lang="en-GB" sz="1200" b="0" i="0" u="none" strike="noStrike" cap="none" spc="0" normalizeH="0" baseline="0" dirty="0">
              <a:ln>
                <a:noFill/>
              </a:ln>
              <a:solidFill>
                <a:schemeClr val="tx1"/>
              </a:solidFill>
              <a:effectLst/>
              <a:uFillTx/>
              <a:latin typeface="+mj-lt"/>
              <a:ea typeface="+mj-ea"/>
              <a:cs typeface="+mj-cs"/>
              <a:sym typeface="Arial"/>
            </a:endParaRPr>
          </a:p>
        </p:txBody>
      </p:sp>
      <p:sp>
        <p:nvSpPr>
          <p:cNvPr id="308" name="Textfeld 307">
            <a:extLst>
              <a:ext uri="{FF2B5EF4-FFF2-40B4-BE49-F238E27FC236}">
                <a16:creationId xmlns:a16="http://schemas.microsoft.com/office/drawing/2014/main" id="{3AEA6D55-9FDB-425A-89E5-B8008BBC1399}"/>
              </a:ext>
            </a:extLst>
          </p:cNvPr>
          <p:cNvSpPr txBox="1"/>
          <p:nvPr/>
        </p:nvSpPr>
        <p:spPr>
          <a:xfrm>
            <a:off x="835786" y="1319899"/>
            <a:ext cx="7453672"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ctr" defTabSz="914400" rtl="0" fontAlgn="auto" latinLnBrk="0" hangingPunct="0">
              <a:lnSpc>
                <a:spcPct val="100000"/>
              </a:lnSpc>
              <a:spcBef>
                <a:spcPts val="0"/>
              </a:spcBef>
              <a:spcAft>
                <a:spcPts val="0"/>
              </a:spcAft>
              <a:buClrTx/>
              <a:buSzTx/>
              <a:tabLst/>
            </a:pPr>
            <a:r>
              <a:rPr lang="de-DE" sz="2000" dirty="0">
                <a:solidFill>
                  <a:srgbClr val="FF0000"/>
                </a:solidFill>
              </a:rPr>
              <a:t>Personenerkennung</a:t>
            </a:r>
            <a:r>
              <a:rPr lang="de-DE" sz="2000" dirty="0"/>
              <a:t> mit </a:t>
            </a:r>
            <a:r>
              <a:rPr lang="de-DE" sz="2000" dirty="0">
                <a:solidFill>
                  <a:srgbClr val="0070C0"/>
                </a:solidFill>
              </a:rPr>
              <a:t>eindeutigen Unterscheidungsmerkmal</a:t>
            </a:r>
            <a:r>
              <a:rPr lang="de-DE" sz="2000" dirty="0">
                <a:solidFill>
                  <a:srgbClr val="FFFF00"/>
                </a:solidFill>
              </a:rPr>
              <a:t>  </a:t>
            </a:r>
            <a:r>
              <a:rPr lang="de-DE" sz="2000" dirty="0">
                <a:solidFill>
                  <a:schemeClr val="tx1"/>
                </a:solidFill>
              </a:rPr>
              <a:t>inkl. der Sammlung von </a:t>
            </a:r>
            <a:r>
              <a:rPr lang="de-DE" sz="2000" dirty="0">
                <a:solidFill>
                  <a:srgbClr val="92D050"/>
                </a:solidFill>
              </a:rPr>
              <a:t>Standortinformation</a:t>
            </a:r>
            <a:r>
              <a:rPr lang="de-DE" sz="2000" dirty="0">
                <a:solidFill>
                  <a:schemeClr val="tx1"/>
                </a:solidFill>
              </a:rPr>
              <a:t> </a:t>
            </a:r>
          </a:p>
        </p:txBody>
      </p:sp>
    </p:spTree>
    <p:extLst>
      <p:ext uri="{BB962C8B-B14F-4D97-AF65-F5344CB8AC3E}">
        <p14:creationId xmlns:p14="http://schemas.microsoft.com/office/powerpoint/2010/main" val="412571937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40</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Positionsbestimmung</a:t>
            </a:r>
            <a:endParaRPr dirty="0"/>
          </a:p>
        </p:txBody>
      </p:sp>
      <p:pic>
        <p:nvPicPr>
          <p:cNvPr id="3" name="Grafik 2">
            <a:extLst>
              <a:ext uri="{FF2B5EF4-FFF2-40B4-BE49-F238E27FC236}">
                <a16:creationId xmlns:a16="http://schemas.microsoft.com/office/drawing/2014/main" id="{C90B7AB9-34F6-4E72-AB0A-202B154F6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439" y="1413932"/>
            <a:ext cx="5920458" cy="4674046"/>
          </a:xfrm>
          <a:prstGeom prst="rect">
            <a:avLst/>
          </a:prstGeom>
        </p:spPr>
      </p:pic>
    </p:spTree>
    <p:extLst>
      <p:ext uri="{BB962C8B-B14F-4D97-AF65-F5344CB8AC3E}">
        <p14:creationId xmlns:p14="http://schemas.microsoft.com/office/powerpoint/2010/main" val="267510834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41</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Fakten über Netze (</a:t>
            </a:r>
            <a:r>
              <a:rPr lang="de-DE" dirty="0" err="1"/>
              <a:t>ImageNet</a:t>
            </a:r>
            <a:r>
              <a:rPr lang="de-DE" dirty="0"/>
              <a:t>)</a:t>
            </a:r>
            <a:endParaRPr dirty="0"/>
          </a:p>
        </p:txBody>
      </p:sp>
      <p:pic>
        <p:nvPicPr>
          <p:cNvPr id="4" name="Grafik 3" descr="Ein Bild, das Tisch enthält.&#10;&#10;Automatisch generierte Beschreibung">
            <a:extLst>
              <a:ext uri="{FF2B5EF4-FFF2-40B4-BE49-F238E27FC236}">
                <a16:creationId xmlns:a16="http://schemas.microsoft.com/office/drawing/2014/main" id="{7E35DE02-54C2-4A11-8B81-3E92545D4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8" y="2093419"/>
            <a:ext cx="8217575" cy="3248139"/>
          </a:xfrm>
          <a:prstGeom prst="rect">
            <a:avLst/>
          </a:prstGeom>
        </p:spPr>
      </p:pic>
    </p:spTree>
    <p:extLst>
      <p:ext uri="{BB962C8B-B14F-4D97-AF65-F5344CB8AC3E}">
        <p14:creationId xmlns:p14="http://schemas.microsoft.com/office/powerpoint/2010/main" val="70776578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42</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Testergebnis eigener Datensatz</a:t>
            </a:r>
            <a:endParaRPr dirty="0"/>
          </a:p>
        </p:txBody>
      </p:sp>
      <p:pic>
        <p:nvPicPr>
          <p:cNvPr id="3" name="Grafik 2">
            <a:extLst>
              <a:ext uri="{FF2B5EF4-FFF2-40B4-BE49-F238E27FC236}">
                <a16:creationId xmlns:a16="http://schemas.microsoft.com/office/drawing/2014/main" id="{674DBF4C-B9D2-40C3-8F06-48B249A31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33" y="1533616"/>
            <a:ext cx="8348133" cy="4508443"/>
          </a:xfrm>
          <a:prstGeom prst="rect">
            <a:avLst/>
          </a:prstGeom>
        </p:spPr>
      </p:pic>
    </p:spTree>
    <p:extLst>
      <p:ext uri="{BB962C8B-B14F-4D97-AF65-F5344CB8AC3E}">
        <p14:creationId xmlns:p14="http://schemas.microsoft.com/office/powerpoint/2010/main" val="82514279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43</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Testergebnis COCO-Datensatz</a:t>
            </a:r>
            <a:endParaRPr dirty="0"/>
          </a:p>
        </p:txBody>
      </p:sp>
      <p:pic>
        <p:nvPicPr>
          <p:cNvPr id="3" name="Grafik 2">
            <a:extLst>
              <a:ext uri="{FF2B5EF4-FFF2-40B4-BE49-F238E27FC236}">
                <a16:creationId xmlns:a16="http://schemas.microsoft.com/office/drawing/2014/main" id="{674DBF4C-B9D2-40C3-8F06-48B249A311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160" y="1533616"/>
            <a:ext cx="8113678" cy="4508443"/>
          </a:xfrm>
          <a:prstGeom prst="rect">
            <a:avLst/>
          </a:prstGeom>
        </p:spPr>
      </p:pic>
    </p:spTree>
    <p:extLst>
      <p:ext uri="{BB962C8B-B14F-4D97-AF65-F5344CB8AC3E}">
        <p14:creationId xmlns:p14="http://schemas.microsoft.com/office/powerpoint/2010/main" val="382853482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44</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Non-Maximum Suppression</a:t>
            </a:r>
            <a:endParaRPr dirty="0"/>
          </a:p>
        </p:txBody>
      </p:sp>
      <p:pic>
        <p:nvPicPr>
          <p:cNvPr id="2050" name="Picture 2" descr="Non-maximum Suppression (NMS). A Technique to remove duplicates and… | by  Sambasivarao. K | Towards Data Science">
            <a:extLst>
              <a:ext uri="{FF2B5EF4-FFF2-40B4-BE49-F238E27FC236}">
                <a16:creationId xmlns:a16="http://schemas.microsoft.com/office/drawing/2014/main" id="{D73F22F2-F55E-4285-B08E-120898CD4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38" y="1817662"/>
            <a:ext cx="8540124" cy="393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4243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45</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err="1"/>
              <a:t>Mealy</a:t>
            </a:r>
            <a:r>
              <a:rPr lang="de-DE" dirty="0"/>
              <a:t>-Moore</a:t>
            </a:r>
            <a:endParaRPr dirty="0"/>
          </a:p>
        </p:txBody>
      </p:sp>
      <p:pic>
        <p:nvPicPr>
          <p:cNvPr id="1026" name="Picture 2" descr="State Machines and Arduino Implementation">
            <a:extLst>
              <a:ext uri="{FF2B5EF4-FFF2-40B4-BE49-F238E27FC236}">
                <a16:creationId xmlns:a16="http://schemas.microsoft.com/office/drawing/2014/main" id="{03B18A55-0AEA-4E8F-920C-7B42EEEE3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1572155"/>
            <a:ext cx="567690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46633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46</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err="1"/>
              <a:t>Gradientenabstiegsverfahren</a:t>
            </a:r>
            <a:endParaRPr dirty="0"/>
          </a:p>
        </p:txBody>
      </p:sp>
      <p:pic>
        <p:nvPicPr>
          <p:cNvPr id="2050" name="Picture 2" descr="Zweidimensionales, animiertes Liniendiagramm mit Gradientenabstiegskurve. Auf der Abszisse (x-Achse) ist das Gewicht (W) abgetragen, auf der Ordinate (y-Achse) der Fehlerterm (F). Der rote Pfeil markiert den Gradienten, der blaue gibt die Richtung und Stärke der Positionsveränderung der Gewichte an. Er bildet sich mit Hilfe des Gradienten und der Lernrate. In diesem Beispiel findet das Gradientenabstiegsverfahren nach 3 Zyklen das globale Minimum.">
            <a:extLst>
              <a:ext uri="{FF2B5EF4-FFF2-40B4-BE49-F238E27FC236}">
                <a16:creationId xmlns:a16="http://schemas.microsoft.com/office/drawing/2014/main" id="{E06EFFC0-9699-4ADD-A09C-63A571EFF68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44133" y="2548466"/>
            <a:ext cx="5655734" cy="2827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95234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297"/>
          <p:cNvSpPr txBox="1">
            <a:spLocks noGrp="1"/>
          </p:cNvSpPr>
          <p:nvPr>
            <p:ph type="sldNum" sz="quarter" idx="4294967295"/>
          </p:nvPr>
        </p:nvSpPr>
        <p:spPr>
          <a:xfrm>
            <a:off x="8529273" y="6299646"/>
            <a:ext cx="3225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47</a:t>
            </a:fld>
            <a:endParaRPr/>
          </a:p>
        </p:txBody>
      </p:sp>
      <p:sp>
        <p:nvSpPr>
          <p:cNvPr id="539" name="ROS-Netzwerk"/>
          <p:cNvSpPr txBox="1">
            <a:spLocks noGrp="1"/>
          </p:cNvSpPr>
          <p:nvPr>
            <p:ph type="body" sz="quarter" idx="1"/>
          </p:nvPr>
        </p:nvSpPr>
        <p:spPr>
          <a:xfrm>
            <a:off x="311698" y="95371"/>
            <a:ext cx="4921410" cy="1075075"/>
          </a:xfrm>
          <a:prstGeom prst="rect">
            <a:avLst/>
          </a:prstGeom>
        </p:spPr>
        <p:txBody>
          <a:bodyPr/>
          <a:lstStyle/>
          <a:p>
            <a:r>
              <a:rPr lang="de-DE" dirty="0"/>
              <a:t>Eingebettetes System</a:t>
            </a:r>
            <a:endParaRPr dirty="0"/>
          </a:p>
        </p:txBody>
      </p:sp>
      <p:pic>
        <p:nvPicPr>
          <p:cNvPr id="14338" name="Picture 2" descr="Raspberry Pi 4 Model B - 2GB, RPI4-MODBP-2GB - Antratek Electronics">
            <a:extLst>
              <a:ext uri="{FF2B5EF4-FFF2-40B4-BE49-F238E27FC236}">
                <a16:creationId xmlns:a16="http://schemas.microsoft.com/office/drawing/2014/main" id="{D76B5EA5-7C3B-47ED-BAFB-FE5182F6F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528" y="1329267"/>
            <a:ext cx="7436943" cy="479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30384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Kolloquium"/>
          <p:cNvSpPr txBox="1">
            <a:spLocks noGrp="1"/>
          </p:cNvSpPr>
          <p:nvPr>
            <p:ph type="body" sz="quarter" idx="1"/>
          </p:nvPr>
        </p:nvSpPr>
        <p:spPr>
          <a:xfrm>
            <a:off x="311698" y="95371"/>
            <a:ext cx="4921410" cy="1075075"/>
          </a:xfrm>
          <a:prstGeom prst="rect">
            <a:avLst/>
          </a:prstGeom>
        </p:spPr>
        <p:txBody>
          <a:bodyPr/>
          <a:lstStyle/>
          <a:p>
            <a:r>
              <a:rPr lang="de-DE" dirty="0"/>
              <a:t>Agenda</a:t>
            </a:r>
            <a:endParaRPr dirty="0"/>
          </a:p>
        </p:txBody>
      </p:sp>
      <p:sp>
        <p:nvSpPr>
          <p:cNvPr id="3" name="Textfeld 2">
            <a:extLst>
              <a:ext uri="{FF2B5EF4-FFF2-40B4-BE49-F238E27FC236}">
                <a16:creationId xmlns:a16="http://schemas.microsoft.com/office/drawing/2014/main" id="{5BC44CC2-9490-49A2-A11E-7BED7D60C80D}"/>
              </a:ext>
            </a:extLst>
          </p:cNvPr>
          <p:cNvSpPr txBox="1"/>
          <p:nvPr/>
        </p:nvSpPr>
        <p:spPr>
          <a:xfrm>
            <a:off x="311698" y="2305617"/>
            <a:ext cx="5274733" cy="2246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tabLst/>
            </a:pPr>
            <a:r>
              <a:rPr lang="en-GB" sz="2000" dirty="0"/>
              <a:t>1.   </a:t>
            </a:r>
            <a:r>
              <a:rPr lang="en-GB" sz="2000" dirty="0" err="1"/>
              <a:t>Konzept</a:t>
            </a:r>
            <a:endParaRPr lang="en-GB"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GB" sz="2000" dirty="0"/>
          </a:p>
          <a:p>
            <a:pPr marR="0" algn="l" defTabSz="914400" rtl="0" fontAlgn="auto" latinLnBrk="0" hangingPunct="0">
              <a:lnSpc>
                <a:spcPct val="100000"/>
              </a:lnSpc>
              <a:spcBef>
                <a:spcPts val="0"/>
              </a:spcBef>
              <a:spcAft>
                <a:spcPts val="0"/>
              </a:spcAft>
              <a:buClrTx/>
              <a:buSzTx/>
              <a:tabLst/>
            </a:pPr>
            <a:r>
              <a:rPr lang="en-GB" sz="2000" dirty="0"/>
              <a:t>2.   </a:t>
            </a:r>
            <a:r>
              <a:rPr lang="en-GB" sz="2000" dirty="0" err="1"/>
              <a:t>Methoden</a:t>
            </a:r>
            <a:r>
              <a:rPr lang="en-GB" sz="2000" dirty="0"/>
              <a:t> der </a:t>
            </a:r>
            <a:r>
              <a:rPr lang="en-GB" sz="2000" dirty="0" err="1"/>
              <a:t>Objekterkennung</a:t>
            </a:r>
            <a:endParaRPr lang="en-GB" sz="2000" dirty="0"/>
          </a:p>
          <a:p>
            <a:pPr marR="0" algn="l" defTabSz="914400" rtl="0" fontAlgn="auto" latinLnBrk="0" hangingPunct="0">
              <a:lnSpc>
                <a:spcPct val="100000"/>
              </a:lnSpc>
              <a:spcBef>
                <a:spcPts val="0"/>
              </a:spcBef>
              <a:spcAft>
                <a:spcPts val="0"/>
              </a:spcAft>
              <a:buClrTx/>
              <a:buSzTx/>
              <a:tabLst/>
            </a:pPr>
            <a:r>
              <a:rPr lang="en-GB" sz="2000" dirty="0"/>
              <a:t>	</a:t>
            </a:r>
          </a:p>
          <a:p>
            <a:pPr marR="0" algn="l" defTabSz="914400" rtl="0" fontAlgn="auto" latinLnBrk="0" hangingPunct="0">
              <a:lnSpc>
                <a:spcPct val="100000"/>
              </a:lnSpc>
              <a:spcBef>
                <a:spcPts val="0"/>
              </a:spcBef>
              <a:spcAft>
                <a:spcPts val="0"/>
              </a:spcAft>
              <a:buClrTx/>
              <a:buSzTx/>
              <a:tabLst/>
            </a:pPr>
            <a:r>
              <a:rPr lang="en-GB" sz="2000" dirty="0"/>
              <a:t>3.   </a:t>
            </a:r>
            <a:r>
              <a:rPr lang="en-GB" sz="2000" dirty="0" err="1"/>
              <a:t>Ergebnisse</a:t>
            </a:r>
            <a:endParaRPr lang="en-GB" sz="2000" dirty="0"/>
          </a:p>
          <a:p>
            <a:pPr marR="0" algn="l" defTabSz="914400" rtl="0" fontAlgn="auto" latinLnBrk="0" hangingPunct="0">
              <a:lnSpc>
                <a:spcPct val="100000"/>
              </a:lnSpc>
              <a:spcBef>
                <a:spcPts val="0"/>
              </a:spcBef>
              <a:spcAft>
                <a:spcPts val="0"/>
              </a:spcAft>
              <a:buClrTx/>
              <a:buSzTx/>
              <a:tabLst/>
            </a:pPr>
            <a:endParaRPr lang="en-GB" sz="2000" dirty="0"/>
          </a:p>
          <a:p>
            <a:pPr marR="0" algn="l" defTabSz="914400" rtl="0" fontAlgn="auto" latinLnBrk="0" hangingPunct="0">
              <a:lnSpc>
                <a:spcPct val="100000"/>
              </a:lnSpc>
              <a:spcBef>
                <a:spcPts val="0"/>
              </a:spcBef>
              <a:spcAft>
                <a:spcPts val="0"/>
              </a:spcAft>
              <a:buClrTx/>
              <a:buSzTx/>
              <a:tabLst/>
            </a:pPr>
            <a:r>
              <a:rPr lang="en-GB" sz="2000" dirty="0"/>
              <a:t>4.   </a:t>
            </a:r>
            <a:r>
              <a:rPr lang="en-GB" sz="2000" dirty="0" err="1"/>
              <a:t>Zusammenfassung</a:t>
            </a:r>
            <a:r>
              <a:rPr lang="en-GB" sz="2000" dirty="0"/>
              <a:t> und </a:t>
            </a:r>
            <a:r>
              <a:rPr lang="en-GB" sz="2000" dirty="0" err="1"/>
              <a:t>Ausblick</a:t>
            </a:r>
            <a:endParaRPr lang="de-DE" sz="2000" dirty="0"/>
          </a:p>
        </p:txBody>
      </p:sp>
      <p:sp>
        <p:nvSpPr>
          <p:cNvPr id="4" name="Shape 93">
            <a:extLst>
              <a:ext uri="{FF2B5EF4-FFF2-40B4-BE49-F238E27FC236}">
                <a16:creationId xmlns:a16="http://schemas.microsoft.com/office/drawing/2014/main" id="{66FA96BB-01ED-447D-AC99-EFCABD508C6D}"/>
              </a:ext>
            </a:extLst>
          </p:cNvPr>
          <p:cNvSpPr txBox="1">
            <a:spLocks/>
          </p:cNvSpPr>
          <p:nvPr/>
        </p:nvSpPr>
        <p:spPr>
          <a:xfrm>
            <a:off x="8601467" y="6310710"/>
            <a:ext cx="250355" cy="3385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23" tIns="91423" rIns="91423" bIns="91423"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000" b="0" i="0" u="none" strike="noStrike" cap="none" spc="0" normalizeH="0" baseline="0">
                <a:ln>
                  <a:noFill/>
                </a:ln>
                <a:solidFill>
                  <a:srgbClr val="585858"/>
                </a:solidFill>
                <a:effectLst/>
                <a:uFillTx/>
                <a:latin typeface="Latin Modern Roman"/>
                <a:ea typeface="Latin Modern Roman"/>
                <a:cs typeface="Latin Modern Roman"/>
                <a:sym typeface="Latin Modern Roman"/>
              </a:defRPr>
            </a:lvl1pPr>
            <a:lvl2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lvl9pPr>
          </a:lstStyle>
          <a:p>
            <a:fld id="{86CB4B4D-7CA3-9044-876B-883B54F8677D}" type="slidenum">
              <a:rPr lang="en-GB" smtClean="0"/>
              <a:pPr/>
              <a:t>5</a:t>
            </a:fld>
            <a:endParaRPr lang="en-GB" dirty="0"/>
          </a:p>
        </p:txBody>
      </p:sp>
    </p:spTree>
    <p:extLst>
      <p:ext uri="{BB962C8B-B14F-4D97-AF65-F5344CB8AC3E}">
        <p14:creationId xmlns:p14="http://schemas.microsoft.com/office/powerpoint/2010/main" val="9774721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78"/>
          <p:cNvSpPr txBox="1">
            <a:spLocks noGrp="1"/>
          </p:cNvSpPr>
          <p:nvPr>
            <p:ph type="sldNum" sz="quarter" idx="4294967295"/>
          </p:nvPr>
        </p:nvSpPr>
        <p:spPr>
          <a:xfrm>
            <a:off x="8592773" y="6299646"/>
            <a:ext cx="2590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6</a:t>
            </a:fld>
            <a:endParaRPr/>
          </a:p>
        </p:txBody>
      </p:sp>
      <p:sp>
        <p:nvSpPr>
          <p:cNvPr id="136" name="Motivation und Aufgabenstellung"/>
          <p:cNvSpPr txBox="1">
            <a:spLocks noGrp="1"/>
          </p:cNvSpPr>
          <p:nvPr>
            <p:ph type="body" sz="quarter" idx="1"/>
          </p:nvPr>
        </p:nvSpPr>
        <p:spPr>
          <a:xfrm>
            <a:off x="311698" y="95371"/>
            <a:ext cx="4894324" cy="1075075"/>
          </a:xfrm>
          <a:prstGeom prst="rect">
            <a:avLst/>
          </a:prstGeom>
        </p:spPr>
        <p:txBody>
          <a:bodyPr/>
          <a:lstStyle/>
          <a:p>
            <a:r>
              <a:rPr lang="de-DE" dirty="0"/>
              <a:t>Wirkstruktur Personenerkennung</a:t>
            </a:r>
            <a:endParaRPr dirty="0"/>
          </a:p>
        </p:txBody>
      </p:sp>
      <p:pic>
        <p:nvPicPr>
          <p:cNvPr id="3" name="Grafik 2">
            <a:extLst>
              <a:ext uri="{FF2B5EF4-FFF2-40B4-BE49-F238E27FC236}">
                <a16:creationId xmlns:a16="http://schemas.microsoft.com/office/drawing/2014/main" id="{C9D3D990-25E6-4AFF-843B-B2B5A27DF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14" y="3423408"/>
            <a:ext cx="8410883" cy="2207301"/>
          </a:xfrm>
          <a:prstGeom prst="rect">
            <a:avLst/>
          </a:prstGeom>
        </p:spPr>
      </p:pic>
      <p:sp>
        <p:nvSpPr>
          <p:cNvPr id="2" name="Textfeld 1">
            <a:extLst>
              <a:ext uri="{FF2B5EF4-FFF2-40B4-BE49-F238E27FC236}">
                <a16:creationId xmlns:a16="http://schemas.microsoft.com/office/drawing/2014/main" id="{1AEB81C7-9398-4B3A-A192-6812BCB5EDC3}"/>
              </a:ext>
            </a:extLst>
          </p:cNvPr>
          <p:cNvSpPr txBox="1"/>
          <p:nvPr/>
        </p:nvSpPr>
        <p:spPr>
          <a:xfrm>
            <a:off x="246793" y="1481321"/>
            <a:ext cx="8540124" cy="16312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Es wird </a:t>
            </a:r>
            <a:r>
              <a:rPr lang="de-DE" sz="2000" dirty="0"/>
              <a:t>u</a:t>
            </a:r>
            <a:r>
              <a:rPr kumimoji="0" lang="de-DE" sz="2000" b="0" i="0" u="none" strike="noStrike" cap="none" spc="0" normalizeH="0" baseline="0" dirty="0">
                <a:ln>
                  <a:noFill/>
                </a:ln>
                <a:solidFill>
                  <a:srgbClr val="000000"/>
                </a:solidFill>
                <a:effectLst/>
                <a:uFillTx/>
                <a:latin typeface="+mj-lt"/>
                <a:ea typeface="+mj-ea"/>
                <a:cs typeface="+mj-cs"/>
                <a:sym typeface="Arial"/>
              </a:rPr>
              <a:t>nabhängig von der Erkennung einer Person die Distanz gemessen. </a:t>
            </a:r>
            <a:r>
              <a:rPr lang="de-DE" sz="2000" dirty="0"/>
              <a:t>Die Datenverarbeitung speichert alle erzeugten Informationen.</a:t>
            </a:r>
          </a:p>
          <a:p>
            <a:pPr marL="342900" marR="0" indent="-342900"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de-DE" sz="2000" b="0" i="0" u="none" strike="noStrike" cap="none" spc="0" normalizeH="0" baseline="0" dirty="0">
              <a:ln>
                <a:noFill/>
              </a:ln>
              <a:solidFill>
                <a:srgbClr val="000000"/>
              </a:solidFill>
              <a:effectLst/>
              <a:uFillTx/>
              <a:latin typeface="+mj-lt"/>
              <a:ea typeface="+mj-ea"/>
              <a:cs typeface="+mj-cs"/>
              <a:sym typeface="Arial"/>
            </a:endParaRPr>
          </a:p>
          <a:p>
            <a:pPr marL="342900" marR="0" indent="-342900"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Bestimmung der Dis</a:t>
            </a:r>
            <a:r>
              <a:rPr lang="de-DE" sz="2000" dirty="0"/>
              <a:t>tanz mithilfe von Tiefen- und 2D Bildinformationen </a:t>
            </a:r>
            <a:endParaRPr kumimoji="0" lang="en-GB" sz="20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425372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78"/>
          <p:cNvSpPr txBox="1">
            <a:spLocks noGrp="1"/>
          </p:cNvSpPr>
          <p:nvPr>
            <p:ph type="sldNum" sz="quarter" idx="4294967295"/>
          </p:nvPr>
        </p:nvSpPr>
        <p:spPr>
          <a:xfrm>
            <a:off x="8592773" y="6299646"/>
            <a:ext cx="2590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7</a:t>
            </a:fld>
            <a:endParaRPr/>
          </a:p>
        </p:txBody>
      </p:sp>
      <p:sp>
        <p:nvSpPr>
          <p:cNvPr id="136" name="Motivation und Aufgabenstellung"/>
          <p:cNvSpPr txBox="1">
            <a:spLocks noGrp="1"/>
          </p:cNvSpPr>
          <p:nvPr>
            <p:ph type="body" sz="quarter" idx="1"/>
          </p:nvPr>
        </p:nvSpPr>
        <p:spPr>
          <a:xfrm>
            <a:off x="311698" y="95371"/>
            <a:ext cx="4894324" cy="1075075"/>
          </a:xfrm>
          <a:prstGeom prst="rect">
            <a:avLst/>
          </a:prstGeom>
        </p:spPr>
        <p:txBody>
          <a:bodyPr/>
          <a:lstStyle/>
          <a:p>
            <a:r>
              <a:rPr lang="de-DE" dirty="0"/>
              <a:t>Anforderung an Bildverarbeitung</a:t>
            </a:r>
            <a:endParaRPr dirty="0"/>
          </a:p>
        </p:txBody>
      </p:sp>
      <p:sp>
        <p:nvSpPr>
          <p:cNvPr id="15" name="Textfeld 14">
            <a:extLst>
              <a:ext uri="{FF2B5EF4-FFF2-40B4-BE49-F238E27FC236}">
                <a16:creationId xmlns:a16="http://schemas.microsoft.com/office/drawing/2014/main" id="{0C5C8724-AF99-4688-B332-B93BC09EAAAB}"/>
              </a:ext>
            </a:extLst>
          </p:cNvPr>
          <p:cNvSpPr txBox="1"/>
          <p:nvPr/>
        </p:nvSpPr>
        <p:spPr>
          <a:xfrm>
            <a:off x="311698" y="1603686"/>
            <a:ext cx="8122670" cy="16312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Das Erkennungssystem </a:t>
            </a:r>
            <a:r>
              <a:rPr kumimoji="0" lang="de-DE" sz="2000" b="0" i="0" u="none" strike="noStrike" cap="none" spc="0" normalizeH="0" baseline="0" dirty="0" err="1">
                <a:ln>
                  <a:noFill/>
                </a:ln>
                <a:solidFill>
                  <a:srgbClr val="000000"/>
                </a:solidFill>
                <a:effectLst/>
                <a:uFillTx/>
                <a:latin typeface="+mj-lt"/>
                <a:ea typeface="+mj-ea"/>
                <a:cs typeface="+mj-cs"/>
                <a:sym typeface="Arial"/>
              </a:rPr>
              <a:t>solllte</a:t>
            </a:r>
            <a:r>
              <a:rPr kumimoji="0" lang="de-DE" sz="2000" b="0" i="0" u="none" strike="noStrike" cap="none" spc="0" normalizeH="0" baseline="0" dirty="0">
                <a:ln>
                  <a:noFill/>
                </a:ln>
                <a:solidFill>
                  <a:srgbClr val="000000"/>
                </a:solidFill>
                <a:effectLst/>
                <a:uFillTx/>
                <a:latin typeface="+mj-lt"/>
                <a:ea typeface="+mj-ea"/>
                <a:cs typeface="+mj-cs"/>
                <a:sym typeface="Arial"/>
              </a:rPr>
              <a:t> so genau und schnell wie möglich erkennen</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Zur Entlastung des ALFs müssen die Systeme für mobile Anwendungen geeignet sein</a:t>
            </a:r>
          </a:p>
        </p:txBody>
      </p:sp>
      <p:pic>
        <p:nvPicPr>
          <p:cNvPr id="2" name="Shape 59" descr="Shape 59">
            <a:extLst>
              <a:ext uri="{FF2B5EF4-FFF2-40B4-BE49-F238E27FC236}">
                <a16:creationId xmlns:a16="http://schemas.microsoft.com/office/drawing/2014/main" id="{1910DD10-78AD-4BF1-9DBF-D16AD788B46D}"/>
              </a:ext>
            </a:extLst>
          </p:cNvPr>
          <p:cNvPicPr>
            <a:picLocks noChangeAspect="1"/>
          </p:cNvPicPr>
          <p:nvPr/>
        </p:nvPicPr>
        <p:blipFill>
          <a:blip r:embed="rId3"/>
          <a:stretch>
            <a:fillRect/>
          </a:stretch>
        </p:blipFill>
        <p:spPr>
          <a:xfrm>
            <a:off x="311698" y="3779804"/>
            <a:ext cx="3772622" cy="2385383"/>
          </a:xfrm>
          <a:prstGeom prst="rect">
            <a:avLst/>
          </a:prstGeom>
          <a:ln w="12700">
            <a:miter lim="400000"/>
          </a:ln>
        </p:spPr>
      </p:pic>
      <p:pic>
        <p:nvPicPr>
          <p:cNvPr id="1028" name="Picture 4" descr="Raspberry Pi 3 Model B ARM-Cortex-A53 4x 1,2GHz, 1GB: Amazon.de: Computer &amp;  Zubehör">
            <a:extLst>
              <a:ext uri="{FF2B5EF4-FFF2-40B4-BE49-F238E27FC236}">
                <a16:creationId xmlns:a16="http://schemas.microsoft.com/office/drawing/2014/main" id="{5E9D161C-44DB-479B-B8CB-B88B72F617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1006" y="3781247"/>
            <a:ext cx="4051296" cy="2414600"/>
          </a:xfrm>
          <a:prstGeom prst="rect">
            <a:avLst/>
          </a:prstGeom>
          <a:noFill/>
          <a:extLst>
            <a:ext uri="{909E8E84-426E-40DD-AFC4-6F175D3DCCD1}">
              <a14:hiddenFill xmlns:a14="http://schemas.microsoft.com/office/drawing/2010/main">
                <a:solidFill>
                  <a:srgbClr val="FFFFFF"/>
                </a:solidFill>
              </a14:hiddenFill>
            </a:ext>
          </a:extLst>
        </p:spPr>
      </p:pic>
      <p:sp>
        <p:nvSpPr>
          <p:cNvPr id="3" name="Pfeil: nach rechts 2">
            <a:extLst>
              <a:ext uri="{FF2B5EF4-FFF2-40B4-BE49-F238E27FC236}">
                <a16:creationId xmlns:a16="http://schemas.microsoft.com/office/drawing/2014/main" id="{0A5BA4FC-C6DC-4253-A296-605535883249}"/>
              </a:ext>
            </a:extLst>
          </p:cNvPr>
          <p:cNvSpPr/>
          <p:nvPr/>
        </p:nvSpPr>
        <p:spPr>
          <a:xfrm>
            <a:off x="4276029" y="4972495"/>
            <a:ext cx="313267" cy="45719"/>
          </a:xfrm>
          <a:prstGeom prst="rightArrow">
            <a:avLst/>
          </a:prstGeom>
          <a:solidFill>
            <a:srgbClr val="FFFFFF"/>
          </a:solidFill>
          <a:ln w="73025"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4" name="Textfeld 3">
            <a:extLst>
              <a:ext uri="{FF2B5EF4-FFF2-40B4-BE49-F238E27FC236}">
                <a16:creationId xmlns:a16="http://schemas.microsoft.com/office/drawing/2014/main" id="{2D314D7C-2E9E-4081-9DA6-924D36330958}"/>
              </a:ext>
            </a:extLst>
          </p:cNvPr>
          <p:cNvSpPr txBox="1"/>
          <p:nvPr/>
        </p:nvSpPr>
        <p:spPr>
          <a:xfrm>
            <a:off x="8666117" y="5901505"/>
            <a:ext cx="259050"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900" b="0" i="0" u="none" strike="noStrike" cap="none" spc="0" normalizeH="0" baseline="0" dirty="0">
                <a:ln>
                  <a:noFill/>
                </a:ln>
                <a:solidFill>
                  <a:srgbClr val="000000"/>
                </a:solidFill>
                <a:effectLst/>
                <a:uFillTx/>
                <a:latin typeface="+mj-lt"/>
                <a:ea typeface="+mj-ea"/>
                <a:cs typeface="+mj-cs"/>
                <a:sym typeface="Arial"/>
              </a:rPr>
              <a:t>[1]</a:t>
            </a:r>
            <a:endParaRPr kumimoji="0" lang="en-GB" sz="9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96625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78"/>
          <p:cNvSpPr txBox="1">
            <a:spLocks noGrp="1"/>
          </p:cNvSpPr>
          <p:nvPr>
            <p:ph type="sldNum" sz="quarter" idx="4294967295"/>
          </p:nvPr>
        </p:nvSpPr>
        <p:spPr>
          <a:xfrm>
            <a:off x="8592773" y="6299646"/>
            <a:ext cx="2590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8</a:t>
            </a:fld>
            <a:endParaRPr/>
          </a:p>
        </p:txBody>
      </p:sp>
      <p:sp>
        <p:nvSpPr>
          <p:cNvPr id="136" name="Motivation und Aufgabenstellung"/>
          <p:cNvSpPr txBox="1">
            <a:spLocks noGrp="1"/>
          </p:cNvSpPr>
          <p:nvPr>
            <p:ph type="body" sz="quarter" idx="1"/>
          </p:nvPr>
        </p:nvSpPr>
        <p:spPr>
          <a:xfrm>
            <a:off x="311698" y="95371"/>
            <a:ext cx="4894324" cy="1075075"/>
          </a:xfrm>
          <a:prstGeom prst="rect">
            <a:avLst/>
          </a:prstGeom>
        </p:spPr>
        <p:txBody>
          <a:bodyPr/>
          <a:lstStyle/>
          <a:p>
            <a:r>
              <a:rPr lang="de-DE" dirty="0"/>
              <a:t>Klassische Objekterkennung HOG &amp; SVM</a:t>
            </a:r>
            <a:endParaRPr dirty="0"/>
          </a:p>
        </p:txBody>
      </p:sp>
      <p:pic>
        <p:nvPicPr>
          <p:cNvPr id="9" name="Grafik 8">
            <a:extLst>
              <a:ext uri="{FF2B5EF4-FFF2-40B4-BE49-F238E27FC236}">
                <a16:creationId xmlns:a16="http://schemas.microsoft.com/office/drawing/2014/main" id="{FE70E480-A975-4289-A062-1DC76583F48C}"/>
              </a:ext>
            </a:extLst>
          </p:cNvPr>
          <p:cNvPicPr>
            <a:picLocks noChangeAspect="1"/>
          </p:cNvPicPr>
          <p:nvPr/>
        </p:nvPicPr>
        <p:blipFill>
          <a:blip r:embed="rId3"/>
          <a:stretch>
            <a:fillRect/>
          </a:stretch>
        </p:blipFill>
        <p:spPr>
          <a:xfrm>
            <a:off x="3435478" y="4037286"/>
            <a:ext cx="2269855" cy="1815273"/>
          </a:xfrm>
          <a:prstGeom prst="rect">
            <a:avLst/>
          </a:prstGeom>
        </p:spPr>
      </p:pic>
      <p:pic>
        <p:nvPicPr>
          <p:cNvPr id="11" name="Grafik 10">
            <a:extLst>
              <a:ext uri="{FF2B5EF4-FFF2-40B4-BE49-F238E27FC236}">
                <a16:creationId xmlns:a16="http://schemas.microsoft.com/office/drawing/2014/main" id="{BB9F6D79-D6F4-4464-AC1D-4345E0584247}"/>
              </a:ext>
            </a:extLst>
          </p:cNvPr>
          <p:cNvPicPr>
            <a:picLocks noChangeAspect="1"/>
          </p:cNvPicPr>
          <p:nvPr/>
        </p:nvPicPr>
        <p:blipFill>
          <a:blip r:embed="rId4"/>
          <a:stretch>
            <a:fillRect/>
          </a:stretch>
        </p:blipFill>
        <p:spPr>
          <a:xfrm>
            <a:off x="708870" y="4046992"/>
            <a:ext cx="2269855" cy="1805567"/>
          </a:xfrm>
          <a:prstGeom prst="rect">
            <a:avLst/>
          </a:prstGeom>
        </p:spPr>
      </p:pic>
      <p:sp>
        <p:nvSpPr>
          <p:cNvPr id="13" name="Pfeil: nach rechts 12">
            <a:extLst>
              <a:ext uri="{FF2B5EF4-FFF2-40B4-BE49-F238E27FC236}">
                <a16:creationId xmlns:a16="http://schemas.microsoft.com/office/drawing/2014/main" id="{4364CC72-4496-4EFC-BC43-243109848DD3}"/>
              </a:ext>
            </a:extLst>
          </p:cNvPr>
          <p:cNvSpPr/>
          <p:nvPr/>
        </p:nvSpPr>
        <p:spPr>
          <a:xfrm>
            <a:off x="3050468" y="4944767"/>
            <a:ext cx="313267" cy="45719"/>
          </a:xfrm>
          <a:prstGeom prst="rightArrow">
            <a:avLst/>
          </a:prstGeom>
          <a:solidFill>
            <a:srgbClr val="FFFFFF"/>
          </a:solidFill>
          <a:ln w="73025"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15" name="Textfeld 14">
            <a:extLst>
              <a:ext uri="{FF2B5EF4-FFF2-40B4-BE49-F238E27FC236}">
                <a16:creationId xmlns:a16="http://schemas.microsoft.com/office/drawing/2014/main" id="{0C5C8724-AF99-4688-B332-B93BC09EAAAB}"/>
              </a:ext>
            </a:extLst>
          </p:cNvPr>
          <p:cNvSpPr txBox="1"/>
          <p:nvPr/>
        </p:nvSpPr>
        <p:spPr>
          <a:xfrm>
            <a:off x="311698" y="1729151"/>
            <a:ext cx="8122670" cy="1938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Merkmale eines Bildes werden anhand von Gradienten dargestellt</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Trennung erlernter Klassen anhand von Hyperebenen in dem SVM</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de-DE" sz="20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Objekterkennung wird hierbei auf ein lineares Problem reduziert</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GB" sz="2000" b="0" i="0" u="none" strike="noStrike" cap="none" spc="0" normalizeH="0" baseline="0" dirty="0">
              <a:ln>
                <a:noFill/>
              </a:ln>
              <a:solidFill>
                <a:srgbClr val="000000"/>
              </a:solidFill>
              <a:effectLst/>
              <a:uFillTx/>
              <a:latin typeface="+mj-lt"/>
              <a:ea typeface="+mj-ea"/>
              <a:cs typeface="+mj-cs"/>
              <a:sym typeface="Arial"/>
            </a:endParaRPr>
          </a:p>
        </p:txBody>
      </p:sp>
      <p:pic>
        <p:nvPicPr>
          <p:cNvPr id="17" name="Grafik 16">
            <a:extLst>
              <a:ext uri="{FF2B5EF4-FFF2-40B4-BE49-F238E27FC236}">
                <a16:creationId xmlns:a16="http://schemas.microsoft.com/office/drawing/2014/main" id="{2473E5FD-B728-4CB7-AC83-CC0DF4746C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093" y="4006689"/>
            <a:ext cx="2052290" cy="1921877"/>
          </a:xfrm>
          <a:prstGeom prst="rect">
            <a:avLst/>
          </a:prstGeom>
        </p:spPr>
      </p:pic>
      <p:sp>
        <p:nvSpPr>
          <p:cNvPr id="18" name="Pfeil: nach rechts 17">
            <a:extLst>
              <a:ext uri="{FF2B5EF4-FFF2-40B4-BE49-F238E27FC236}">
                <a16:creationId xmlns:a16="http://schemas.microsoft.com/office/drawing/2014/main" id="{3B0758DD-0FA7-45FA-86C5-9385A6DB894C}"/>
              </a:ext>
            </a:extLst>
          </p:cNvPr>
          <p:cNvSpPr/>
          <p:nvPr/>
        </p:nvSpPr>
        <p:spPr>
          <a:xfrm>
            <a:off x="5777076" y="4944766"/>
            <a:ext cx="313267" cy="45719"/>
          </a:xfrm>
          <a:prstGeom prst="rightArrow">
            <a:avLst/>
          </a:prstGeom>
          <a:solidFill>
            <a:srgbClr val="FFFFFF"/>
          </a:solidFill>
          <a:ln w="73025"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a:ln>
                <a:noFill/>
              </a:ln>
              <a:solidFill>
                <a:srgbClr val="000000"/>
              </a:solidFill>
              <a:effectLst/>
              <a:uFillTx/>
              <a:latin typeface="+mj-lt"/>
              <a:ea typeface="+mj-ea"/>
              <a:cs typeface="+mj-cs"/>
              <a:sym typeface="Arial"/>
            </a:endParaRPr>
          </a:p>
        </p:txBody>
      </p:sp>
      <p:sp>
        <p:nvSpPr>
          <p:cNvPr id="19" name="Textfeld 18">
            <a:extLst>
              <a:ext uri="{FF2B5EF4-FFF2-40B4-BE49-F238E27FC236}">
                <a16:creationId xmlns:a16="http://schemas.microsoft.com/office/drawing/2014/main" id="{D5AC6B1A-B64D-4A76-BEF6-DC84C9736742}"/>
              </a:ext>
            </a:extLst>
          </p:cNvPr>
          <p:cNvSpPr txBox="1"/>
          <p:nvPr/>
        </p:nvSpPr>
        <p:spPr>
          <a:xfrm>
            <a:off x="1580448" y="5852559"/>
            <a:ext cx="526698"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de-DE" sz="1600" dirty="0"/>
              <a:t>Foto</a:t>
            </a:r>
            <a:endParaRPr kumimoji="0" lang="en-GB" sz="1600" b="0" i="0" u="none" strike="noStrike" cap="none" spc="0" normalizeH="0" baseline="0" dirty="0">
              <a:ln>
                <a:noFill/>
              </a:ln>
              <a:solidFill>
                <a:srgbClr val="000000"/>
              </a:solidFill>
              <a:effectLst/>
              <a:uFillTx/>
              <a:latin typeface="+mj-lt"/>
              <a:ea typeface="+mj-ea"/>
              <a:cs typeface="+mj-cs"/>
              <a:sym typeface="Arial"/>
            </a:endParaRPr>
          </a:p>
        </p:txBody>
      </p:sp>
      <p:sp>
        <p:nvSpPr>
          <p:cNvPr id="21" name="Textfeld 20">
            <a:extLst>
              <a:ext uri="{FF2B5EF4-FFF2-40B4-BE49-F238E27FC236}">
                <a16:creationId xmlns:a16="http://schemas.microsoft.com/office/drawing/2014/main" id="{14AC1EF7-4EE7-4554-A46B-E7BD2ECD31FD}"/>
              </a:ext>
            </a:extLst>
          </p:cNvPr>
          <p:cNvSpPr txBox="1"/>
          <p:nvPr/>
        </p:nvSpPr>
        <p:spPr>
          <a:xfrm>
            <a:off x="4013770" y="5852559"/>
            <a:ext cx="1113269"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de-DE" sz="1600" dirty="0"/>
              <a:t>Gradienten</a:t>
            </a:r>
            <a:endParaRPr kumimoji="0" lang="en-GB" sz="1600" b="0" i="0" u="none" strike="noStrike" cap="none" spc="0" normalizeH="0" baseline="0" dirty="0">
              <a:ln>
                <a:noFill/>
              </a:ln>
              <a:solidFill>
                <a:srgbClr val="000000"/>
              </a:solidFill>
              <a:effectLst/>
              <a:uFillTx/>
              <a:latin typeface="+mj-lt"/>
              <a:ea typeface="+mj-ea"/>
              <a:cs typeface="+mj-cs"/>
              <a:sym typeface="Arial"/>
            </a:endParaRPr>
          </a:p>
        </p:txBody>
      </p:sp>
      <p:sp>
        <p:nvSpPr>
          <p:cNvPr id="22" name="Textfeld 21">
            <a:extLst>
              <a:ext uri="{FF2B5EF4-FFF2-40B4-BE49-F238E27FC236}">
                <a16:creationId xmlns:a16="http://schemas.microsoft.com/office/drawing/2014/main" id="{E2E69E26-7FBE-44CC-80CC-E3F93DAB472F}"/>
              </a:ext>
            </a:extLst>
          </p:cNvPr>
          <p:cNvSpPr txBox="1"/>
          <p:nvPr/>
        </p:nvSpPr>
        <p:spPr>
          <a:xfrm>
            <a:off x="6769693" y="5852559"/>
            <a:ext cx="581090"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de-DE" sz="1600" dirty="0"/>
              <a:t>SVM</a:t>
            </a:r>
            <a:endParaRPr kumimoji="0" lang="en-GB" sz="1600" b="0" i="0" u="none" strike="noStrike" cap="none" spc="0" normalizeH="0" baseline="0" dirty="0">
              <a:ln>
                <a:noFill/>
              </a:ln>
              <a:solidFill>
                <a:srgbClr val="000000"/>
              </a:solidFill>
              <a:effectLst/>
              <a:uFillTx/>
              <a:latin typeface="+mj-lt"/>
              <a:ea typeface="+mj-ea"/>
              <a:cs typeface="+mj-cs"/>
              <a:sym typeface="Arial"/>
            </a:endParaRPr>
          </a:p>
        </p:txBody>
      </p:sp>
      <p:sp>
        <p:nvSpPr>
          <p:cNvPr id="2" name="Textfeld 1">
            <a:extLst>
              <a:ext uri="{FF2B5EF4-FFF2-40B4-BE49-F238E27FC236}">
                <a16:creationId xmlns:a16="http://schemas.microsoft.com/office/drawing/2014/main" id="{7C870080-1F8E-4EC5-938F-C02A529C5688}"/>
              </a:ext>
            </a:extLst>
          </p:cNvPr>
          <p:cNvSpPr txBox="1"/>
          <p:nvPr/>
        </p:nvSpPr>
        <p:spPr>
          <a:xfrm>
            <a:off x="3087475" y="5672337"/>
            <a:ext cx="259050"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900" b="0" i="0" u="none" strike="noStrike" cap="none" spc="0" normalizeH="0" baseline="0" dirty="0">
                <a:ln>
                  <a:noFill/>
                </a:ln>
                <a:solidFill>
                  <a:srgbClr val="000000"/>
                </a:solidFill>
                <a:effectLst/>
                <a:uFillTx/>
                <a:latin typeface="+mj-lt"/>
                <a:ea typeface="+mj-ea"/>
                <a:cs typeface="+mj-cs"/>
                <a:sym typeface="Arial"/>
              </a:rPr>
              <a:t>[2]</a:t>
            </a:r>
            <a:endParaRPr kumimoji="0" lang="en-GB" sz="9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610837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78"/>
          <p:cNvSpPr txBox="1">
            <a:spLocks noGrp="1"/>
          </p:cNvSpPr>
          <p:nvPr>
            <p:ph type="sldNum" sz="quarter" idx="4294967295"/>
          </p:nvPr>
        </p:nvSpPr>
        <p:spPr>
          <a:xfrm>
            <a:off x="8592773" y="6299646"/>
            <a:ext cx="25904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Latin Modern Roman"/>
                <a:ea typeface="Latin Modern Roman"/>
                <a:cs typeface="Latin Modern Roman"/>
                <a:sym typeface="Latin Modern Roman"/>
              </a:defRPr>
            </a:lvl1pPr>
          </a:lstStyle>
          <a:p>
            <a:fld id="{86CB4B4D-7CA3-9044-876B-883B54F8677D}" type="slidenum">
              <a:t>9</a:t>
            </a:fld>
            <a:endParaRPr/>
          </a:p>
        </p:txBody>
      </p:sp>
      <p:sp>
        <p:nvSpPr>
          <p:cNvPr id="136" name="Motivation und Aufgabenstellung"/>
          <p:cNvSpPr txBox="1">
            <a:spLocks noGrp="1"/>
          </p:cNvSpPr>
          <p:nvPr>
            <p:ph type="body" sz="quarter" idx="1"/>
          </p:nvPr>
        </p:nvSpPr>
        <p:spPr>
          <a:xfrm>
            <a:off x="311698" y="95371"/>
            <a:ext cx="4894324" cy="1075075"/>
          </a:xfrm>
          <a:prstGeom prst="rect">
            <a:avLst/>
          </a:prstGeom>
        </p:spPr>
        <p:txBody>
          <a:bodyPr/>
          <a:lstStyle/>
          <a:p>
            <a:r>
              <a:rPr lang="de-DE" dirty="0"/>
              <a:t>Faltungsnetzwerke</a:t>
            </a:r>
            <a:endParaRPr dirty="0"/>
          </a:p>
        </p:txBody>
      </p:sp>
      <p:sp>
        <p:nvSpPr>
          <p:cNvPr id="11" name="Textfeld 10">
            <a:extLst>
              <a:ext uri="{FF2B5EF4-FFF2-40B4-BE49-F238E27FC236}">
                <a16:creationId xmlns:a16="http://schemas.microsoft.com/office/drawing/2014/main" id="{19DA7942-7938-4611-9844-E72C0D007FE0}"/>
              </a:ext>
            </a:extLst>
          </p:cNvPr>
          <p:cNvSpPr txBox="1"/>
          <p:nvPr/>
        </p:nvSpPr>
        <p:spPr>
          <a:xfrm>
            <a:off x="520541" y="1557169"/>
            <a:ext cx="4455111" cy="477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2500" b="0" i="0" u="none" strike="noStrike" cap="none" spc="0" normalizeH="0" baseline="0" dirty="0">
              <a:ln>
                <a:noFill/>
              </a:ln>
              <a:solidFill>
                <a:srgbClr val="000000"/>
              </a:solidFill>
              <a:effectLst/>
              <a:uFillTx/>
              <a:latin typeface="+mj-lt"/>
              <a:ea typeface="+mj-ea"/>
              <a:cs typeface="+mj-cs"/>
              <a:sym typeface="Arial"/>
            </a:endParaRPr>
          </a:p>
        </p:txBody>
      </p:sp>
      <p:pic>
        <p:nvPicPr>
          <p:cNvPr id="5" name="Grafik 4">
            <a:extLst>
              <a:ext uri="{FF2B5EF4-FFF2-40B4-BE49-F238E27FC236}">
                <a16:creationId xmlns:a16="http://schemas.microsoft.com/office/drawing/2014/main" id="{1E144497-8001-49CC-9DEF-E694FF26B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694" y="2353392"/>
            <a:ext cx="6090609" cy="3761079"/>
          </a:xfrm>
          <a:prstGeom prst="rect">
            <a:avLst/>
          </a:prstGeom>
        </p:spPr>
      </p:pic>
      <p:sp>
        <p:nvSpPr>
          <p:cNvPr id="6" name="Textfeld 5">
            <a:extLst>
              <a:ext uri="{FF2B5EF4-FFF2-40B4-BE49-F238E27FC236}">
                <a16:creationId xmlns:a16="http://schemas.microsoft.com/office/drawing/2014/main" id="{30082D6F-4CA3-470E-B399-50F5FFC3DAEB}"/>
              </a:ext>
            </a:extLst>
          </p:cNvPr>
          <p:cNvSpPr txBox="1"/>
          <p:nvPr/>
        </p:nvSpPr>
        <p:spPr>
          <a:xfrm>
            <a:off x="1526694" y="1337733"/>
            <a:ext cx="6181048"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t>Höhere Genauigkeit durch Faltung</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de-DE" sz="2000" b="0" i="0" u="none" strike="noStrike" cap="none" spc="0" normalizeH="0" baseline="0" dirty="0">
                <a:ln>
                  <a:noFill/>
                </a:ln>
                <a:solidFill>
                  <a:srgbClr val="000000"/>
                </a:solidFill>
                <a:effectLst/>
                <a:uFillTx/>
                <a:latin typeface="+mj-lt"/>
                <a:ea typeface="+mj-ea"/>
                <a:cs typeface="+mj-cs"/>
                <a:sym typeface="Arial"/>
              </a:rPr>
              <a:t>Weniger Parameter </a:t>
            </a:r>
            <a:r>
              <a:rPr kumimoji="0" lang="de-DE" sz="2000" b="0" i="0" u="none" strike="noStrike" cap="none" spc="0" normalizeH="0" baseline="0" dirty="0">
                <a:ln>
                  <a:noFill/>
                </a:ln>
                <a:solidFill>
                  <a:srgbClr val="000000"/>
                </a:solidFill>
                <a:effectLst/>
                <a:uFillTx/>
                <a:latin typeface="+mj-lt"/>
                <a:ea typeface="+mj-ea"/>
                <a:cs typeface="+mj-cs"/>
                <a:sym typeface="Wingdings" panose="05000000000000000000" pitchFamily="2" charset="2"/>
              </a:rPr>
              <a:t> Weniger Speicherplatz</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de-DE" sz="2000" dirty="0">
                <a:sym typeface="Wingdings" panose="05000000000000000000" pitchFamily="2" charset="2"/>
              </a:rPr>
              <a:t>Schnelleres Training</a:t>
            </a:r>
            <a:endParaRPr kumimoji="0" lang="en-GB" sz="20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714145096"/>
      </p:ext>
    </p:extLst>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1488</Words>
  <Application>Microsoft Office PowerPoint</Application>
  <PresentationFormat>Bildschirmpräsentation (4:3)</PresentationFormat>
  <Paragraphs>321</Paragraphs>
  <Slides>47</Slides>
  <Notes>14</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47</vt:i4>
      </vt:variant>
    </vt:vector>
  </HeadingPairs>
  <TitlesOfParts>
    <vt:vector size="54" baseType="lpstr">
      <vt:lpstr>Arial</vt:lpstr>
      <vt:lpstr>Calibri</vt:lpstr>
      <vt:lpstr>Latin Modern Roman</vt:lpstr>
      <vt:lpstr>LMRoman10-Bold</vt:lpstr>
      <vt:lpstr>NimbusSanL-Regu</vt:lpstr>
      <vt:lpstr>NimbusSanL-ReguItal</vt:lpstr>
      <vt:lpstr>Simple Light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Giuliano 'Giulli' Montorio</cp:lastModifiedBy>
  <cp:revision>111</cp:revision>
  <dcterms:modified xsi:type="dcterms:W3CDTF">2020-10-28T09:12:00Z</dcterms:modified>
</cp:coreProperties>
</file>